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3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4.xml" ContentType="application/vnd.openxmlformats-officedocument.drawingml.chartshapes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5.xml" ContentType="application/vnd.openxmlformats-officedocument.drawingml.chartshapes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1.xml" ContentType="application/vnd.openxmlformats-officedocument.themeOverride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2.xml" ContentType="application/vnd.openxmlformats-officedocument.themeOverride+xml"/>
  <Override PartName="/ppt/drawings/drawing6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1"/>
  </p:notes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3" r:id="rId13"/>
    <p:sldId id="271" r:id="rId14"/>
    <p:sldId id="272" r:id="rId15"/>
    <p:sldId id="274" r:id="rId16"/>
    <p:sldId id="259" r:id="rId17"/>
    <p:sldId id="260" r:id="rId18"/>
    <p:sldId id="276" r:id="rId19"/>
    <p:sldId id="26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E2A8D"/>
    <a:srgbClr val="3D6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700" autoAdjust="0"/>
  </p:normalViewPr>
  <p:slideViewPr>
    <p:cSldViewPr snapToGrid="0">
      <p:cViewPr>
        <p:scale>
          <a:sx n="90" d="100"/>
          <a:sy n="90" d="100"/>
        </p:scale>
        <p:origin x="96" y="534"/>
      </p:cViewPr>
      <p:guideLst>
        <p:guide orient="horz" pos="4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\\deep\public\NewBritainShared\BETP\OFFICE_OF_CLIMATE_CHANGE\GHG%20Inventory\2015\Data\2015_GHG_Inventory_Analysis_w_CT_SW_data_CL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5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9.xml"/><Relationship Id="rId1" Type="http://schemas.microsoft.com/office/2011/relationships/chartStyle" Target="style9.xml"/><Relationship Id="rId5" Type="http://schemas.openxmlformats.org/officeDocument/2006/relationships/chartUserShapes" Target="../drawings/drawing6.xml"/><Relationship Id="rId4" Type="http://schemas.openxmlformats.org/officeDocument/2006/relationships/package" Target="../embeddings/Microsoft_Excel_Worksheet6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10.18.8.65\RedirectedFolders$\LynchCary\Downloads\Book11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4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\\10.18.8.65\RedirectedFolders$\LynchCary\Downloads\CT_Dec1979-2018F.xlsx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200">
                <a:solidFill>
                  <a:schemeClr val="bg1">
                    <a:lumMod val="50000"/>
                  </a:schemeClr>
                </a:solidFill>
                <a:latin typeface="+mj-lt"/>
              </a:defRPr>
            </a:pPr>
            <a:r>
              <a:rPr lang="en-US" sz="2200" b="1" i="0" baseline="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</a:rPr>
              <a:t>Connecticut Greenhouse Gas Emissions 1990-2015</a:t>
            </a:r>
          </a:p>
          <a:p>
            <a:pPr>
              <a:defRPr sz="2200">
                <a:solidFill>
                  <a:schemeClr val="bg1">
                    <a:lumMod val="50000"/>
                  </a:schemeClr>
                </a:solidFill>
                <a:latin typeface="+mj-lt"/>
              </a:defRPr>
            </a:pPr>
            <a:r>
              <a:rPr lang="en-US" sz="2200" b="0" i="0" baseline="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</a:rPr>
              <a:t>Comparison of Economy-wide Results Using Two Methods of Accounting for Electricity Sector</a:t>
            </a:r>
            <a:endParaRPr lang="en-US" sz="2200" b="0" dirty="0">
              <a:solidFill>
                <a:schemeClr val="bg1">
                  <a:lumMod val="50000"/>
                </a:schemeClr>
              </a:solidFill>
              <a:effectLst/>
              <a:latin typeface="+mn-lt"/>
            </a:endParaRPr>
          </a:p>
        </c:rich>
      </c:tx>
      <c:layout>
        <c:manualLayout>
          <c:xMode val="edge"/>
          <c:yMode val="edge"/>
          <c:x val="0.10785841729388879"/>
          <c:y val="9.8451386817630625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9.5335209098234022E-2"/>
          <c:y val="0.21411652010536006"/>
          <c:w val="0.86103038927362996"/>
          <c:h val="0.69616368467027245"/>
        </c:manualLayout>
      </c:layout>
      <c:lineChart>
        <c:grouping val="standard"/>
        <c:varyColors val="0"/>
        <c:ser>
          <c:idx val="3"/>
          <c:order val="0"/>
          <c:tx>
            <c:v>Total w/ generation-based accounting</c:v>
          </c:tx>
          <c:spPr>
            <a:ln w="25400">
              <a:solidFill>
                <a:srgbClr val="9E2A8D"/>
              </a:solidFill>
            </a:ln>
          </c:spPr>
          <c:marker>
            <c:symbol val="none"/>
          </c:marker>
          <c:cat>
            <c:numRef>
              <c:f>TOTAL!$B$1:$AA$1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TOTAL!$B$24:$AA$24</c:f>
              <c:numCache>
                <c:formatCode>0.0</c:formatCode>
                <c:ptCount val="26"/>
                <c:pt idx="0">
                  <c:v>44.62589612483152</c:v>
                </c:pt>
                <c:pt idx="1">
                  <c:v>43.95194370501013</c:v>
                </c:pt>
                <c:pt idx="2">
                  <c:v>44.63046124308768</c:v>
                </c:pt>
                <c:pt idx="3">
                  <c:v>42.902404236550595</c:v>
                </c:pt>
                <c:pt idx="4">
                  <c:v>42.371449558927942</c:v>
                </c:pt>
                <c:pt idx="5">
                  <c:v>42.34161012089119</c:v>
                </c:pt>
                <c:pt idx="6">
                  <c:v>45.743162287544827</c:v>
                </c:pt>
                <c:pt idx="7">
                  <c:v>50.144145289764367</c:v>
                </c:pt>
                <c:pt idx="8">
                  <c:v>47.693873219998849</c:v>
                </c:pt>
                <c:pt idx="9">
                  <c:v>48.908236966484935</c:v>
                </c:pt>
                <c:pt idx="10">
                  <c:v>50.323403348930967</c:v>
                </c:pt>
                <c:pt idx="11">
                  <c:v>49.049107506480681</c:v>
                </c:pt>
                <c:pt idx="12">
                  <c:v>47.390261616864528</c:v>
                </c:pt>
                <c:pt idx="13">
                  <c:v>49.903133185510285</c:v>
                </c:pt>
                <c:pt idx="14">
                  <c:v>51.828640559967518</c:v>
                </c:pt>
                <c:pt idx="15">
                  <c:v>51.008316899439876</c:v>
                </c:pt>
                <c:pt idx="16">
                  <c:v>47.749214334109887</c:v>
                </c:pt>
                <c:pt idx="17">
                  <c:v>46.74611941152029</c:v>
                </c:pt>
                <c:pt idx="18">
                  <c:v>44.340723637161659</c:v>
                </c:pt>
                <c:pt idx="19">
                  <c:v>42.318450241056084</c:v>
                </c:pt>
                <c:pt idx="20">
                  <c:v>42.936389907855798</c:v>
                </c:pt>
                <c:pt idx="21">
                  <c:v>41.643193317810152</c:v>
                </c:pt>
                <c:pt idx="22">
                  <c:v>41.040044987909418</c:v>
                </c:pt>
                <c:pt idx="23">
                  <c:v>42.036201146397715</c:v>
                </c:pt>
                <c:pt idx="24">
                  <c:v>42.11111531524547</c:v>
                </c:pt>
                <c:pt idx="25">
                  <c:v>43.363045364635447</c:v>
                </c:pt>
              </c:numCache>
            </c:numRef>
          </c:val>
          <c:smooth val="0"/>
        </c:ser>
        <c:ser>
          <c:idx val="1"/>
          <c:order val="2"/>
          <c:tx>
            <c:v>2020 Goal</c:v>
          </c:tx>
          <c:spPr>
            <a:ln w="12700">
              <a:solidFill>
                <a:schemeClr val="bg1">
                  <a:lumMod val="75000"/>
                </a:schemeClr>
              </a:solidFill>
              <a:prstDash val="lgDash"/>
            </a:ln>
          </c:spPr>
          <c:marker>
            <c:symbol val="none"/>
          </c:marker>
          <c:cat>
            <c:numRef>
              <c:f>TOTAL!$B$1:$AA$1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TOTAL!$B$30:$AA$30</c:f>
              <c:numCache>
                <c:formatCode>0.0</c:formatCode>
                <c:ptCount val="26"/>
                <c:pt idx="0">
                  <c:v>40.16330651234837</c:v>
                </c:pt>
                <c:pt idx="1">
                  <c:v>40.16330651234837</c:v>
                </c:pt>
                <c:pt idx="2">
                  <c:v>40.16330651234837</c:v>
                </c:pt>
                <c:pt idx="3">
                  <c:v>40.16330651234837</c:v>
                </c:pt>
                <c:pt idx="4">
                  <c:v>40.16330651234837</c:v>
                </c:pt>
                <c:pt idx="5">
                  <c:v>40.16330651234837</c:v>
                </c:pt>
                <c:pt idx="6">
                  <c:v>40.16330651234837</c:v>
                </c:pt>
                <c:pt idx="7">
                  <c:v>40.16330651234837</c:v>
                </c:pt>
                <c:pt idx="8">
                  <c:v>40.16330651234837</c:v>
                </c:pt>
                <c:pt idx="9">
                  <c:v>40.16330651234837</c:v>
                </c:pt>
                <c:pt idx="10">
                  <c:v>40.16330651234837</c:v>
                </c:pt>
                <c:pt idx="11">
                  <c:v>40.16330651234837</c:v>
                </c:pt>
                <c:pt idx="12">
                  <c:v>40.16330651234837</c:v>
                </c:pt>
                <c:pt idx="13">
                  <c:v>40.16330651234837</c:v>
                </c:pt>
                <c:pt idx="14">
                  <c:v>40.16330651234837</c:v>
                </c:pt>
                <c:pt idx="15">
                  <c:v>40.16330651234837</c:v>
                </c:pt>
                <c:pt idx="16">
                  <c:v>40.16330651234837</c:v>
                </c:pt>
                <c:pt idx="17">
                  <c:v>40.16330651234837</c:v>
                </c:pt>
                <c:pt idx="18">
                  <c:v>40.16330651234837</c:v>
                </c:pt>
                <c:pt idx="19">
                  <c:v>40.16330651234837</c:v>
                </c:pt>
                <c:pt idx="20">
                  <c:v>40.16330651234837</c:v>
                </c:pt>
                <c:pt idx="21">
                  <c:v>40.16330651234837</c:v>
                </c:pt>
                <c:pt idx="22">
                  <c:v>40.16330651234837</c:v>
                </c:pt>
                <c:pt idx="23">
                  <c:v>40.16330651234837</c:v>
                </c:pt>
                <c:pt idx="24">
                  <c:v>40.16330651234837</c:v>
                </c:pt>
                <c:pt idx="25">
                  <c:v>40.16330651234837</c:v>
                </c:pt>
              </c:numCache>
            </c:numRef>
          </c:val>
          <c:smooth val="0"/>
        </c:ser>
        <c:ser>
          <c:idx val="2"/>
          <c:order val="3"/>
          <c:tx>
            <c:v>2050 Target</c:v>
          </c:tx>
          <c:spPr>
            <a:ln w="12700">
              <a:solidFill>
                <a:schemeClr val="accent3">
                  <a:lumMod val="10000"/>
                </a:schemeClr>
              </a:solidFill>
              <a:prstDash val="lgDash"/>
            </a:ln>
          </c:spPr>
          <c:marker>
            <c:symbol val="none"/>
          </c:marker>
          <c:cat>
            <c:numRef>
              <c:f>TOTAL!$B$1:$AA$1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TOTAL!$B$31:$AA$31</c:f>
              <c:numCache>
                <c:formatCode>0.0</c:formatCode>
                <c:ptCount val="26"/>
                <c:pt idx="0">
                  <c:v>8.9251792249663051</c:v>
                </c:pt>
                <c:pt idx="1">
                  <c:v>8.9251792249663051</c:v>
                </c:pt>
                <c:pt idx="2">
                  <c:v>8.9251792249663051</c:v>
                </c:pt>
                <c:pt idx="3">
                  <c:v>8.926092248617536</c:v>
                </c:pt>
                <c:pt idx="4">
                  <c:v>8.926092248617536</c:v>
                </c:pt>
                <c:pt idx="5">
                  <c:v>8.926092248617536</c:v>
                </c:pt>
                <c:pt idx="6">
                  <c:v>8.926092248617536</c:v>
                </c:pt>
                <c:pt idx="7">
                  <c:v>8.926092248617536</c:v>
                </c:pt>
                <c:pt idx="8">
                  <c:v>8.926092248617536</c:v>
                </c:pt>
                <c:pt idx="9">
                  <c:v>8.926092248617536</c:v>
                </c:pt>
                <c:pt idx="10">
                  <c:v>8.926092248617536</c:v>
                </c:pt>
                <c:pt idx="11">
                  <c:v>8.926092248617536</c:v>
                </c:pt>
                <c:pt idx="12">
                  <c:v>8.926092248617536</c:v>
                </c:pt>
                <c:pt idx="13">
                  <c:v>8.926092248617536</c:v>
                </c:pt>
                <c:pt idx="14">
                  <c:v>8.926092248617536</c:v>
                </c:pt>
                <c:pt idx="15">
                  <c:v>8.926092248617536</c:v>
                </c:pt>
                <c:pt idx="16">
                  <c:v>8.926092248617536</c:v>
                </c:pt>
                <c:pt idx="17">
                  <c:v>8.926092248617536</c:v>
                </c:pt>
                <c:pt idx="18">
                  <c:v>8.926092248617536</c:v>
                </c:pt>
                <c:pt idx="19">
                  <c:v>8.926092248617536</c:v>
                </c:pt>
                <c:pt idx="20">
                  <c:v>8.926092248617536</c:v>
                </c:pt>
                <c:pt idx="21">
                  <c:v>8.926092248617536</c:v>
                </c:pt>
                <c:pt idx="22">
                  <c:v>8.926092248617536</c:v>
                </c:pt>
                <c:pt idx="23">
                  <c:v>8.926092248617536</c:v>
                </c:pt>
                <c:pt idx="24">
                  <c:v>8.926092248617536</c:v>
                </c:pt>
                <c:pt idx="25">
                  <c:v>8.926092248617536</c:v>
                </c:pt>
              </c:numCache>
            </c:numRef>
          </c:val>
          <c:smooth val="0"/>
        </c:ser>
        <c:ser>
          <c:idx val="4"/>
          <c:order val="4"/>
          <c:tx>
            <c:v>Total w/ consumption-based accounting</c:v>
          </c:tx>
          <c:spPr>
            <a:ln w="25400"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cat>
            <c:numRef>
              <c:f>TOTAL!$B$1:$AA$1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TOTAL!$B$23:$AA$23</c:f>
              <c:numCache>
                <c:formatCode>0.0</c:formatCode>
                <c:ptCount val="26"/>
                <c:pt idx="0">
                  <c:v>44.408780817796789</c:v>
                </c:pt>
                <c:pt idx="1">
                  <c:v>44.19188050607449</c:v>
                </c:pt>
                <c:pt idx="2">
                  <c:v>46.141380281769344</c:v>
                </c:pt>
                <c:pt idx="3">
                  <c:v>44.480507494266313</c:v>
                </c:pt>
                <c:pt idx="4">
                  <c:v>44.253956490308525</c:v>
                </c:pt>
                <c:pt idx="5">
                  <c:v>42.924934286898051</c:v>
                </c:pt>
                <c:pt idx="6">
                  <c:v>45.166796134916574</c:v>
                </c:pt>
                <c:pt idx="7">
                  <c:v>48.838702298609633</c:v>
                </c:pt>
                <c:pt idx="8">
                  <c:v>47.294503783922437</c:v>
                </c:pt>
                <c:pt idx="9">
                  <c:v>48.971648046952886</c:v>
                </c:pt>
                <c:pt idx="10">
                  <c:v>49.65530365161824</c:v>
                </c:pt>
                <c:pt idx="11">
                  <c:v>49.976332775467526</c:v>
                </c:pt>
                <c:pt idx="12">
                  <c:v>48.994755656283935</c:v>
                </c:pt>
                <c:pt idx="13">
                  <c:v>52.609510670346005</c:v>
                </c:pt>
                <c:pt idx="14">
                  <c:v>53.638109347280235</c:v>
                </c:pt>
                <c:pt idx="15">
                  <c:v>52.005117172650095</c:v>
                </c:pt>
                <c:pt idx="16">
                  <c:v>47.663533716225395</c:v>
                </c:pt>
                <c:pt idx="17">
                  <c:v>47.56963291419698</c:v>
                </c:pt>
                <c:pt idx="18">
                  <c:v>44.973069250911145</c:v>
                </c:pt>
                <c:pt idx="19">
                  <c:v>45.72989793155314</c:v>
                </c:pt>
                <c:pt idx="20">
                  <c:v>45.699993097765386</c:v>
                </c:pt>
                <c:pt idx="21">
                  <c:v>43.922020233600058</c:v>
                </c:pt>
                <c:pt idx="22">
                  <c:v>41.69824574952532</c:v>
                </c:pt>
                <c:pt idx="23">
                  <c:v>42.792904087170513</c:v>
                </c:pt>
                <c:pt idx="24">
                  <c:v>43.476924853308873</c:v>
                </c:pt>
                <c:pt idx="25">
                  <c:v>44.50845503587729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431696"/>
        <c:axId val="101451600"/>
        <c:extLst>
          <c:ext xmlns:c15="http://schemas.microsoft.com/office/drawing/2012/chart" uri="{02D57815-91ED-43cb-92C2-25804820EDAC}">
            <c15:filteredLineSeries>
              <c15:ser>
                <c:idx val="0"/>
                <c:order val="1"/>
                <c:tx>
                  <c:v>2010 Goal</c:v>
                </c:tx>
                <c:spPr>
                  <a:ln w="12700" cap="rnd">
                    <a:solidFill>
                      <a:schemeClr val="accent1">
                        <a:lumMod val="40000"/>
                        <a:lumOff val="60000"/>
                      </a:schemeClr>
                    </a:solidFill>
                    <a:prstDash val="lgDash"/>
                  </a:ln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TOTAL!$B$1:$AA$1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1990</c:v>
                      </c:pt>
                      <c:pt idx="1">
                        <c:v>1991</c:v>
                      </c:pt>
                      <c:pt idx="2">
                        <c:v>1992</c:v>
                      </c:pt>
                      <c:pt idx="3">
                        <c:v>1993</c:v>
                      </c:pt>
                      <c:pt idx="4">
                        <c:v>1994</c:v>
                      </c:pt>
                      <c:pt idx="5">
                        <c:v>1995</c:v>
                      </c:pt>
                      <c:pt idx="6">
                        <c:v>1996</c:v>
                      </c:pt>
                      <c:pt idx="7">
                        <c:v>1997</c:v>
                      </c:pt>
                      <c:pt idx="8">
                        <c:v>1998</c:v>
                      </c:pt>
                      <c:pt idx="9">
                        <c:v>1999</c:v>
                      </c:pt>
                      <c:pt idx="10">
                        <c:v>2000</c:v>
                      </c:pt>
                      <c:pt idx="11">
                        <c:v>2001</c:v>
                      </c:pt>
                      <c:pt idx="12">
                        <c:v>2002</c:v>
                      </c:pt>
                      <c:pt idx="13">
                        <c:v>2003</c:v>
                      </c:pt>
                      <c:pt idx="14">
                        <c:v>2004</c:v>
                      </c:pt>
                      <c:pt idx="15">
                        <c:v>2005</c:v>
                      </c:pt>
                      <c:pt idx="16">
                        <c:v>2006</c:v>
                      </c:pt>
                      <c:pt idx="17">
                        <c:v>2007</c:v>
                      </c:pt>
                      <c:pt idx="18">
                        <c:v>2008</c:v>
                      </c:pt>
                      <c:pt idx="19">
                        <c:v>2009</c:v>
                      </c:pt>
                      <c:pt idx="20">
                        <c:v>2010</c:v>
                      </c:pt>
                      <c:pt idx="21">
                        <c:v>2011</c:v>
                      </c:pt>
                      <c:pt idx="22">
                        <c:v>2012</c:v>
                      </c:pt>
                      <c:pt idx="23">
                        <c:v>2013</c:v>
                      </c:pt>
                      <c:pt idx="24">
                        <c:v>2014</c:v>
                      </c:pt>
                      <c:pt idx="25">
                        <c:v>2015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[1]TOTAL!$B$29:$Z$29</c15:sqref>
                        </c15:formulaRef>
                      </c:ext>
                    </c:extLst>
                    <c:numCache>
                      <c:formatCode>General</c:formatCode>
                      <c:ptCount val="25"/>
                      <c:pt idx="0">
                        <c:v>44.937842385055689</c:v>
                      </c:pt>
                      <c:pt idx="1">
                        <c:v>44.937842385055689</c:v>
                      </c:pt>
                      <c:pt idx="2">
                        <c:v>44.937842385055689</c:v>
                      </c:pt>
                      <c:pt idx="3">
                        <c:v>44.937842385055689</c:v>
                      </c:pt>
                      <c:pt idx="4">
                        <c:v>44.937842385055689</c:v>
                      </c:pt>
                      <c:pt idx="5">
                        <c:v>44.937842385055689</c:v>
                      </c:pt>
                      <c:pt idx="6">
                        <c:v>44.937842385055689</c:v>
                      </c:pt>
                      <c:pt idx="7">
                        <c:v>44.937842385055689</c:v>
                      </c:pt>
                      <c:pt idx="8">
                        <c:v>44.937842385055689</c:v>
                      </c:pt>
                      <c:pt idx="9">
                        <c:v>44.937842385055689</c:v>
                      </c:pt>
                      <c:pt idx="10">
                        <c:v>44.937842385055689</c:v>
                      </c:pt>
                      <c:pt idx="11">
                        <c:v>44.937842385055689</c:v>
                      </c:pt>
                      <c:pt idx="12">
                        <c:v>44.937842385055689</c:v>
                      </c:pt>
                      <c:pt idx="13">
                        <c:v>44.937842385055689</c:v>
                      </c:pt>
                      <c:pt idx="14">
                        <c:v>44.937842385055689</c:v>
                      </c:pt>
                      <c:pt idx="15">
                        <c:v>44.937842385055689</c:v>
                      </c:pt>
                      <c:pt idx="16">
                        <c:v>44.937842385055689</c:v>
                      </c:pt>
                      <c:pt idx="17">
                        <c:v>44.937842385055689</c:v>
                      </c:pt>
                      <c:pt idx="18">
                        <c:v>44.937842385055689</c:v>
                      </c:pt>
                      <c:pt idx="19">
                        <c:v>44.937842385055689</c:v>
                      </c:pt>
                      <c:pt idx="20">
                        <c:v>44.937842385055689</c:v>
                      </c:pt>
                      <c:pt idx="21">
                        <c:v>44.937842385055689</c:v>
                      </c:pt>
                      <c:pt idx="22">
                        <c:v>44.937842385055689</c:v>
                      </c:pt>
                      <c:pt idx="23">
                        <c:v>44.937842385055689</c:v>
                      </c:pt>
                      <c:pt idx="24">
                        <c:v>44.937842385055689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101431696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>
            <a:solidFill>
              <a:schemeClr val="tx1">
                <a:lumMod val="85000"/>
              </a:schemeClr>
            </a:solidFill>
          </a:ln>
        </c:spPr>
        <c:txPr>
          <a:bodyPr rot="0" anchor="t" anchorCtr="1"/>
          <a:lstStyle/>
          <a:p>
            <a:pPr>
              <a:defRPr sz="1400">
                <a:solidFill>
                  <a:sysClr val="windowText" lastClr="000000"/>
                </a:solidFill>
              </a:defRPr>
            </a:pPr>
            <a:endParaRPr lang="en-US"/>
          </a:p>
        </c:txPr>
        <c:crossAx val="101451600"/>
        <c:crosses val="autoZero"/>
        <c:auto val="1"/>
        <c:lblAlgn val="ctr"/>
        <c:lblOffset val="50"/>
        <c:tickLblSkip val="5"/>
        <c:noMultiLvlLbl val="0"/>
      </c:catAx>
      <c:valAx>
        <c:axId val="101451600"/>
        <c:scaling>
          <c:orientation val="minMax"/>
          <c:min val="0"/>
        </c:scaling>
        <c:delete val="0"/>
        <c:axPos val="l"/>
        <c:majorGridlines>
          <c:spPr>
            <a:ln>
              <a:solidFill>
                <a:schemeClr val="bg2"/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 b="0">
                    <a:solidFill>
                      <a:sysClr val="windowText" lastClr="000000"/>
                    </a:solidFill>
                    <a:latin typeface="+mn-lt"/>
                  </a:defRPr>
                </a:pPr>
                <a:r>
                  <a:rPr lang="en-US" sz="1800" b="0" dirty="0" smtClean="0">
                    <a:solidFill>
                      <a:sysClr val="windowText" lastClr="000000"/>
                    </a:solidFill>
                    <a:latin typeface="+mn-lt"/>
                  </a:rPr>
                  <a:t>MMTCO2e</a:t>
                </a:r>
                <a:endParaRPr lang="en-US" sz="1800" b="0" dirty="0">
                  <a:solidFill>
                    <a:sysClr val="windowText" lastClr="000000"/>
                  </a:solidFill>
                  <a:latin typeface="+mn-lt"/>
                </a:endParaRPr>
              </a:p>
            </c:rich>
          </c:tx>
          <c:layout>
            <c:manualLayout>
              <c:xMode val="edge"/>
              <c:yMode val="edge"/>
              <c:x val="1.3579862141779411E-2"/>
              <c:y val="0.43691954506113473"/>
            </c:manualLayout>
          </c:layout>
          <c:overlay val="0"/>
        </c:title>
        <c:numFmt formatCode="0" sourceLinked="0"/>
        <c:majorTickMark val="none"/>
        <c:minorTickMark val="none"/>
        <c:tickLblPos val="nextTo"/>
        <c:spPr>
          <a:ln>
            <a:solidFill>
              <a:schemeClr val="tx1">
                <a:lumMod val="75000"/>
              </a:schemeClr>
            </a:solidFill>
          </a:ln>
        </c:spPr>
        <c:txPr>
          <a:bodyPr/>
          <a:lstStyle/>
          <a:p>
            <a:pPr>
              <a:defRPr sz="1400">
                <a:solidFill>
                  <a:schemeClr val="bg1">
                    <a:lumMod val="50000"/>
                  </a:schemeClr>
                </a:solidFill>
                <a:latin typeface="Book Antiqua" pitchFamily="18" charset="0"/>
              </a:defRPr>
            </a:pPr>
            <a:endParaRPr lang="en-US"/>
          </a:p>
        </c:txPr>
        <c:crossAx val="101431696"/>
        <c:crosses val="autoZero"/>
        <c:crossBetween val="midCat"/>
      </c:valAx>
      <c:spPr>
        <a:solidFill>
          <a:schemeClr val="tx1"/>
        </a:solidFill>
        <a:ln>
          <a:solidFill>
            <a:schemeClr val="bg1"/>
          </a:solidFill>
        </a:ln>
      </c:spPr>
    </c:plotArea>
    <c:plotVisOnly val="1"/>
    <c:dispBlanksAs val="gap"/>
    <c:showDLblsOverMax val="0"/>
  </c:chart>
  <c:spPr>
    <a:solidFill>
      <a:schemeClr val="tx1"/>
    </a:solidFill>
    <a:ln>
      <a:noFill/>
    </a:ln>
  </c:sp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/>
              <a:t>CT Total GHG and Winter Anomalies</a:t>
            </a:r>
            <a:endParaRPr lang="en-US" sz="2400" dirty="0"/>
          </a:p>
        </c:rich>
      </c:tx>
      <c:layout>
        <c:manualLayout>
          <c:xMode val="edge"/>
          <c:yMode val="edge"/>
          <c:x val="0.20585467973807259"/>
          <c:y val="1.51411795773703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2008116683243324E-2"/>
          <c:y val="0.15078170810388916"/>
          <c:w val="0.66408777660686757"/>
          <c:h val="0.7266265988400108"/>
        </c:manualLayout>
      </c:layout>
      <c:lineChart>
        <c:grouping val="standard"/>
        <c:varyColors val="0"/>
        <c:ser>
          <c:idx val="0"/>
          <c:order val="0"/>
          <c:tx>
            <c:strRef>
              <c:f>CT_FEB!$H$1</c:f>
              <c:strCache>
                <c:ptCount val="1"/>
                <c:pt idx="0">
                  <c:v>JAN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numRef>
              <c:f>CT_FEB!$A$2:$A$41</c:f>
              <c:numCache>
                <c:formatCode>General</c:formatCode>
                <c:ptCount val="40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CT_FEB!$H$2:$H$41</c:f>
              <c:numCache>
                <c:formatCode>General</c:formatCode>
                <c:ptCount val="40"/>
                <c:pt idx="0">
                  <c:v>2.8780000000000001</c:v>
                </c:pt>
                <c:pt idx="1">
                  <c:v>-7.0128000000000021</c:v>
                </c:pt>
                <c:pt idx="2">
                  <c:v>-7.0036000000000023</c:v>
                </c:pt>
                <c:pt idx="3">
                  <c:v>2.1055999999999955</c:v>
                </c:pt>
                <c:pt idx="4">
                  <c:v>-2.4852000000000061</c:v>
                </c:pt>
                <c:pt idx="5">
                  <c:v>-3.2760000000000069</c:v>
                </c:pt>
                <c:pt idx="6">
                  <c:v>2.2331999999999894</c:v>
                </c:pt>
                <c:pt idx="7">
                  <c:v>0.24239999999998929</c:v>
                </c:pt>
                <c:pt idx="8">
                  <c:v>-2.9484000000000137</c:v>
                </c:pt>
                <c:pt idx="9">
                  <c:v>4.6607999999999876</c:v>
                </c:pt>
                <c:pt idx="10">
                  <c:v>8.7699999999999818</c:v>
                </c:pt>
                <c:pt idx="11">
                  <c:v>1.0791999999999824</c:v>
                </c:pt>
                <c:pt idx="12">
                  <c:v>2.5883999999999823</c:v>
                </c:pt>
                <c:pt idx="13">
                  <c:v>3.4975999999999807</c:v>
                </c:pt>
                <c:pt idx="14">
                  <c:v>-7.1932000000000222</c:v>
                </c:pt>
                <c:pt idx="15">
                  <c:v>6.3159999999999741</c:v>
                </c:pt>
                <c:pt idx="16">
                  <c:v>-0.87480000000002534</c:v>
                </c:pt>
                <c:pt idx="17">
                  <c:v>0.73439999999997241</c:v>
                </c:pt>
                <c:pt idx="18">
                  <c:v>6.8435999999999737</c:v>
                </c:pt>
                <c:pt idx="19">
                  <c:v>1.0527999999999693</c:v>
                </c:pt>
                <c:pt idx="20">
                  <c:v>-1.8380000000000294</c:v>
                </c:pt>
                <c:pt idx="21">
                  <c:v>-0.72880000000003164</c:v>
                </c:pt>
                <c:pt idx="22">
                  <c:v>6.6803999999999633</c:v>
                </c:pt>
                <c:pt idx="23">
                  <c:v>-5.3104000000000369</c:v>
                </c:pt>
                <c:pt idx="24">
                  <c:v>-8.1012000000000377</c:v>
                </c:pt>
                <c:pt idx="25">
                  <c:v>-2.5920000000000378</c:v>
                </c:pt>
                <c:pt idx="26">
                  <c:v>6.7171999999999628</c:v>
                </c:pt>
                <c:pt idx="27">
                  <c:v>4.2263999999999591</c:v>
                </c:pt>
                <c:pt idx="28">
                  <c:v>2.5355999999999561</c:v>
                </c:pt>
                <c:pt idx="29">
                  <c:v>-6.2552000000000447</c:v>
                </c:pt>
                <c:pt idx="30">
                  <c:v>-0.34600000000004627</c:v>
                </c:pt>
                <c:pt idx="31">
                  <c:v>-4.2368000000000485</c:v>
                </c:pt>
                <c:pt idx="32">
                  <c:v>4.1723999999999499</c:v>
                </c:pt>
                <c:pt idx="33">
                  <c:v>1.1815999999999498</c:v>
                </c:pt>
                <c:pt idx="34">
                  <c:v>-4.109200000000051</c:v>
                </c:pt>
                <c:pt idx="35">
                  <c:v>-4.5000000000000533</c:v>
                </c:pt>
                <c:pt idx="36">
                  <c:v>1.8091999999999437</c:v>
                </c:pt>
                <c:pt idx="37">
                  <c:v>4.8183999999999401</c:v>
                </c:pt>
                <c:pt idx="38">
                  <c:v>-2.7724000000000579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CT_FEB!$I$1</c:f>
              <c:strCache>
                <c:ptCount val="1"/>
                <c:pt idx="0">
                  <c:v>FEB</c:v>
                </c:pt>
              </c:strCache>
            </c:strRef>
          </c:tx>
          <c:spPr>
            <a:ln w="28575" cap="rnd">
              <a:solidFill>
                <a:srgbClr val="002A7E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CT_FEB!$A$2:$A$41</c:f>
              <c:numCache>
                <c:formatCode>General</c:formatCode>
                <c:ptCount val="40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CT_FEB!$I$2:$I$41</c:f>
              <c:numCache>
                <c:formatCode>General</c:formatCode>
                <c:ptCount val="40"/>
                <c:pt idx="0">
                  <c:v>-4.7560000000000002</c:v>
                </c:pt>
                <c:pt idx="1">
                  <c:v>4.7262999999999984</c:v>
                </c:pt>
                <c:pt idx="2">
                  <c:v>-0.79140000000000299</c:v>
                </c:pt>
                <c:pt idx="3">
                  <c:v>0.69089999999999563</c:v>
                </c:pt>
                <c:pt idx="4">
                  <c:v>5.4731999999999914</c:v>
                </c:pt>
                <c:pt idx="5">
                  <c:v>0.25549999999999429</c:v>
                </c:pt>
                <c:pt idx="6">
                  <c:v>-3.1622000000000092</c:v>
                </c:pt>
                <c:pt idx="7">
                  <c:v>-2.5799000000000092</c:v>
                </c:pt>
                <c:pt idx="8">
                  <c:v>-0.69760000000001199</c:v>
                </c:pt>
                <c:pt idx="9">
                  <c:v>-1.2153000000000134</c:v>
                </c:pt>
                <c:pt idx="10">
                  <c:v>3.6669999999999874</c:v>
                </c:pt>
                <c:pt idx="11">
                  <c:v>3.9492999999999832</c:v>
                </c:pt>
                <c:pt idx="12">
                  <c:v>0.83159999999998391</c:v>
                </c:pt>
                <c:pt idx="13">
                  <c:v>-5.8861000000000168</c:v>
                </c:pt>
                <c:pt idx="14">
                  <c:v>-6.2038000000000189</c:v>
                </c:pt>
                <c:pt idx="15">
                  <c:v>-3.2215000000000202</c:v>
                </c:pt>
                <c:pt idx="16">
                  <c:v>-1.6392000000000237</c:v>
                </c:pt>
                <c:pt idx="17">
                  <c:v>4.8430999999999749</c:v>
                </c:pt>
                <c:pt idx="18">
                  <c:v>6.1253999999999778</c:v>
                </c:pt>
                <c:pt idx="19">
                  <c:v>2.6076999999999728</c:v>
                </c:pt>
                <c:pt idx="20">
                  <c:v>2.1899999999999729</c:v>
                </c:pt>
                <c:pt idx="21">
                  <c:v>0.37229999999997077</c:v>
                </c:pt>
                <c:pt idx="22">
                  <c:v>4.9545999999999708</c:v>
                </c:pt>
                <c:pt idx="23">
                  <c:v>-5.3631000000000313</c:v>
                </c:pt>
                <c:pt idx="24">
                  <c:v>-0.68080000000003338</c:v>
                </c:pt>
                <c:pt idx="25">
                  <c:v>0.50149999999996453</c:v>
                </c:pt>
                <c:pt idx="26">
                  <c:v>0.28379999999996386</c:v>
                </c:pt>
                <c:pt idx="27">
                  <c:v>-5.9339000000000368</c:v>
                </c:pt>
                <c:pt idx="28">
                  <c:v>0.54839999999996181</c:v>
                </c:pt>
                <c:pt idx="29">
                  <c:v>0.930699999999959</c:v>
                </c:pt>
                <c:pt idx="30">
                  <c:v>0.51299999999995904</c:v>
                </c:pt>
                <c:pt idx="31">
                  <c:v>-2.2047000000000416</c:v>
                </c:pt>
                <c:pt idx="32">
                  <c:v>5.6775999999999556</c:v>
                </c:pt>
                <c:pt idx="33">
                  <c:v>-0.14010000000004652</c:v>
                </c:pt>
                <c:pt idx="34">
                  <c:v>-4.3578000000000472</c:v>
                </c:pt>
                <c:pt idx="35">
                  <c:v>-13.575500000000048</c:v>
                </c:pt>
                <c:pt idx="36">
                  <c:v>2.60679999999995</c:v>
                </c:pt>
                <c:pt idx="37">
                  <c:v>5.1890999999999501</c:v>
                </c:pt>
                <c:pt idx="38">
                  <c:v>6.1713999999999487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CT_FEB!$J$1</c:f>
              <c:strCache>
                <c:ptCount val="1"/>
                <c:pt idx="0">
                  <c:v>MAR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CT_FEB!$A$2:$A$41</c:f>
              <c:numCache>
                <c:formatCode>General</c:formatCode>
                <c:ptCount val="40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CT_FEB!$J$2:$J$41</c:f>
              <c:numCache>
                <c:formatCode>General</c:formatCode>
                <c:ptCount val="40"/>
                <c:pt idx="0">
                  <c:v>-1.6659999999999968</c:v>
                </c:pt>
                <c:pt idx="1">
                  <c:v>-0.2862000000000009</c:v>
                </c:pt>
                <c:pt idx="2">
                  <c:v>-1.5064000000000064</c:v>
                </c:pt>
                <c:pt idx="3">
                  <c:v>2.2733999999999952</c:v>
                </c:pt>
                <c:pt idx="4">
                  <c:v>-5.3468000000000089</c:v>
                </c:pt>
                <c:pt idx="5">
                  <c:v>2.6329999999999885</c:v>
                </c:pt>
                <c:pt idx="6">
                  <c:v>1.0127999999999844</c:v>
                </c:pt>
                <c:pt idx="7">
                  <c:v>1.8925999999999803</c:v>
                </c:pt>
                <c:pt idx="8">
                  <c:v>0.6723999999999819</c:v>
                </c:pt>
                <c:pt idx="9">
                  <c:v>-0.34780000000002076</c:v>
                </c:pt>
                <c:pt idx="10">
                  <c:v>2.1319999999999766</c:v>
                </c:pt>
                <c:pt idx="11">
                  <c:v>2.9117999999999711</c:v>
                </c:pt>
                <c:pt idx="12">
                  <c:v>-2.9084000000000287</c:v>
                </c:pt>
                <c:pt idx="13">
                  <c:v>-3.4286000000000314</c:v>
                </c:pt>
                <c:pt idx="14">
                  <c:v>-1.3488000000000326</c:v>
                </c:pt>
                <c:pt idx="15">
                  <c:v>2.730999999999959</c:v>
                </c:pt>
                <c:pt idx="16">
                  <c:v>-3.1892000000000422</c:v>
                </c:pt>
                <c:pt idx="17">
                  <c:v>-0.8094000000000463</c:v>
                </c:pt>
                <c:pt idx="18">
                  <c:v>2.670399999999951</c:v>
                </c:pt>
                <c:pt idx="19">
                  <c:v>0.7501999999999498</c:v>
                </c:pt>
                <c:pt idx="20">
                  <c:v>5.2299999999999471</c:v>
                </c:pt>
                <c:pt idx="21">
                  <c:v>-2.5902000000000527</c:v>
                </c:pt>
                <c:pt idx="22">
                  <c:v>1.8895999999999447</c:v>
                </c:pt>
                <c:pt idx="23">
                  <c:v>-0.73060000000005942</c:v>
                </c:pt>
                <c:pt idx="24">
                  <c:v>1.2491999999999379</c:v>
                </c:pt>
                <c:pt idx="25">
                  <c:v>-4.4710000000000676</c:v>
                </c:pt>
                <c:pt idx="26">
                  <c:v>-9.1200000000064563E-2</c:v>
                </c:pt>
                <c:pt idx="27">
                  <c:v>-1.7114000000000686</c:v>
                </c:pt>
                <c:pt idx="28">
                  <c:v>-0.33160000000007273</c:v>
                </c:pt>
                <c:pt idx="29">
                  <c:v>-5.1800000000078228E-2</c:v>
                </c:pt>
                <c:pt idx="30">
                  <c:v>6.127999999999922</c:v>
                </c:pt>
                <c:pt idx="31">
                  <c:v>0.10779999999991929</c:v>
                </c:pt>
                <c:pt idx="32">
                  <c:v>8.8875999999999138</c:v>
                </c:pt>
                <c:pt idx="33">
                  <c:v>-0.93260000000008603</c:v>
                </c:pt>
                <c:pt idx="34">
                  <c:v>-6.3528000000000873</c:v>
                </c:pt>
                <c:pt idx="35">
                  <c:v>-5.9730000000000913</c:v>
                </c:pt>
                <c:pt idx="36">
                  <c:v>6.2067999999999088</c:v>
                </c:pt>
                <c:pt idx="37">
                  <c:v>-3.6134000000000981</c:v>
                </c:pt>
                <c:pt idx="38">
                  <c:v>-0.93360000000009791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2305176"/>
        <c:axId val="274905976"/>
      </c:lineChart>
      <c:lineChart>
        <c:grouping val="standard"/>
        <c:varyColors val="0"/>
        <c:ser>
          <c:idx val="3"/>
          <c:order val="3"/>
          <c:tx>
            <c:strRef>
              <c:f>CT_FEB!$M$1</c:f>
              <c:strCache>
                <c:ptCount val="1"/>
                <c:pt idx="0">
                  <c:v>Total GHG (consumption)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CT_FEB!$A$2:$A$41</c:f>
              <c:numCache>
                <c:formatCode>General</c:formatCode>
                <c:ptCount val="40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CT_FEB!$M$2:$M$41</c:f>
              <c:numCache>
                <c:formatCode>General</c:formatCode>
                <c:ptCount val="40"/>
                <c:pt idx="10">
                  <c:v>44.408780817796789</c:v>
                </c:pt>
                <c:pt idx="11">
                  <c:v>44.19188050607449</c:v>
                </c:pt>
                <c:pt idx="12">
                  <c:v>46.141380281769344</c:v>
                </c:pt>
                <c:pt idx="13">
                  <c:v>44.480507494266313</c:v>
                </c:pt>
                <c:pt idx="14">
                  <c:v>44.253956490308525</c:v>
                </c:pt>
                <c:pt idx="15">
                  <c:v>42.924934286898051</c:v>
                </c:pt>
                <c:pt idx="16">
                  <c:v>45.166796134916574</c:v>
                </c:pt>
                <c:pt idx="17">
                  <c:v>48.838702298609633</c:v>
                </c:pt>
                <c:pt idx="18">
                  <c:v>47.294503783922437</c:v>
                </c:pt>
                <c:pt idx="19">
                  <c:v>48.971648046952886</c:v>
                </c:pt>
                <c:pt idx="20">
                  <c:v>49.65530365161824</c:v>
                </c:pt>
                <c:pt idx="21">
                  <c:v>49.976332775467526</c:v>
                </c:pt>
                <c:pt idx="22">
                  <c:v>48.994755656283935</c:v>
                </c:pt>
                <c:pt idx="23">
                  <c:v>52.609510670346005</c:v>
                </c:pt>
                <c:pt idx="24">
                  <c:v>53.638109347280235</c:v>
                </c:pt>
                <c:pt idx="25">
                  <c:v>52.005117172650095</c:v>
                </c:pt>
                <c:pt idx="26">
                  <c:v>47.663533716225395</c:v>
                </c:pt>
                <c:pt idx="27">
                  <c:v>47.56963291419698</c:v>
                </c:pt>
                <c:pt idx="28">
                  <c:v>44.973069250911145</c:v>
                </c:pt>
                <c:pt idx="29">
                  <c:v>45.72989793155314</c:v>
                </c:pt>
                <c:pt idx="30">
                  <c:v>45.699993097765386</c:v>
                </c:pt>
                <c:pt idx="31">
                  <c:v>43.922020233600058</c:v>
                </c:pt>
                <c:pt idx="32">
                  <c:v>41.69824574952532</c:v>
                </c:pt>
                <c:pt idx="33">
                  <c:v>42.792904087170513</c:v>
                </c:pt>
                <c:pt idx="34">
                  <c:v>43.476924853308873</c:v>
                </c:pt>
                <c:pt idx="35">
                  <c:v>44.508452905259901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CT_FEB!$N$1</c:f>
              <c:strCache>
                <c:ptCount val="1"/>
                <c:pt idx="0">
                  <c:v>Total GHG (generation)</c:v>
                </c:pt>
              </c:strCache>
            </c:strRef>
          </c:tx>
          <c:spPr>
            <a:ln w="1270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CT_FEB!$A$2:$A$41</c:f>
              <c:numCache>
                <c:formatCode>General</c:formatCode>
                <c:ptCount val="40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CT_FEB!$N$2:$N$41</c:f>
              <c:numCache>
                <c:formatCode>General</c:formatCode>
                <c:ptCount val="40"/>
                <c:pt idx="10">
                  <c:v>44.62589612483152</c:v>
                </c:pt>
                <c:pt idx="11">
                  <c:v>43.95194370501013</c:v>
                </c:pt>
                <c:pt idx="12">
                  <c:v>44.63046124308768</c:v>
                </c:pt>
                <c:pt idx="13">
                  <c:v>42.902404236550595</c:v>
                </c:pt>
                <c:pt idx="14">
                  <c:v>42.371449558927942</c:v>
                </c:pt>
                <c:pt idx="15">
                  <c:v>42.34161012089119</c:v>
                </c:pt>
                <c:pt idx="16">
                  <c:v>45.743162287544827</c:v>
                </c:pt>
                <c:pt idx="17">
                  <c:v>50.144145289764367</c:v>
                </c:pt>
                <c:pt idx="18">
                  <c:v>47.693873219998849</c:v>
                </c:pt>
                <c:pt idx="19">
                  <c:v>48.908236966484935</c:v>
                </c:pt>
                <c:pt idx="20">
                  <c:v>50.323403348930967</c:v>
                </c:pt>
                <c:pt idx="21">
                  <c:v>49.049107506480681</c:v>
                </c:pt>
                <c:pt idx="22">
                  <c:v>47.390261616864528</c:v>
                </c:pt>
                <c:pt idx="23">
                  <c:v>49.903133185510285</c:v>
                </c:pt>
                <c:pt idx="24">
                  <c:v>51.828640559967518</c:v>
                </c:pt>
                <c:pt idx="25">
                  <c:v>51.008316899439876</c:v>
                </c:pt>
                <c:pt idx="26">
                  <c:v>47.749214334109887</c:v>
                </c:pt>
                <c:pt idx="27">
                  <c:v>46.74611941152029</c:v>
                </c:pt>
                <c:pt idx="28">
                  <c:v>44.340723637161659</c:v>
                </c:pt>
                <c:pt idx="29">
                  <c:v>42.318450241056084</c:v>
                </c:pt>
                <c:pt idx="30">
                  <c:v>42.936389907855798</c:v>
                </c:pt>
                <c:pt idx="31">
                  <c:v>41.643193317810152</c:v>
                </c:pt>
                <c:pt idx="32">
                  <c:v>41.040044987909418</c:v>
                </c:pt>
                <c:pt idx="33">
                  <c:v>42.036201146397715</c:v>
                </c:pt>
                <c:pt idx="34">
                  <c:v>41.622294850439744</c:v>
                </c:pt>
                <c:pt idx="35">
                  <c:v>43.363045364635447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4203920"/>
        <c:axId val="384203528"/>
      </c:lineChart>
      <c:catAx>
        <c:axId val="252305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4905976"/>
        <c:crosses val="autoZero"/>
        <c:auto val="1"/>
        <c:lblAlgn val="ctr"/>
        <c:lblOffset val="100"/>
        <c:noMultiLvlLbl val="0"/>
      </c:catAx>
      <c:valAx>
        <c:axId val="274905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7030A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rgbClr val="7030A0"/>
                    </a:solidFill>
                  </a:rPr>
                  <a:t>Temperature</a:t>
                </a:r>
                <a:r>
                  <a:rPr lang="en-US" sz="1400" baseline="0">
                    <a:solidFill>
                      <a:srgbClr val="7030A0"/>
                    </a:solidFill>
                  </a:rPr>
                  <a:t> Anomalies (deg F)</a:t>
                </a:r>
                <a:endParaRPr lang="en-US" sz="1400">
                  <a:solidFill>
                    <a:srgbClr val="7030A0"/>
                  </a:solidFill>
                </a:endParaRPr>
              </a:p>
            </c:rich>
          </c:tx>
          <c:layout>
            <c:manualLayout>
              <c:xMode val="edge"/>
              <c:yMode val="edge"/>
              <c:x val="1.6404188390883881E-2"/>
              <c:y val="0.27664085739282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7030A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7030A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305176"/>
        <c:crosses val="autoZero"/>
        <c:crossBetween val="between"/>
      </c:valAx>
      <c:valAx>
        <c:axId val="38420352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rgbClr val="00B050"/>
                    </a:solidFill>
                  </a:rPr>
                  <a:t>MMTCO2e</a:t>
                </a:r>
              </a:p>
            </c:rich>
          </c:tx>
          <c:layout>
            <c:manualLayout>
              <c:xMode val="edge"/>
              <c:yMode val="edge"/>
              <c:x val="0.78747428207459558"/>
              <c:y val="0.402407480314960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B05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4203920"/>
        <c:crosses val="max"/>
        <c:crossBetween val="between"/>
      </c:valAx>
      <c:catAx>
        <c:axId val="3842039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842035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3030022796095726"/>
          <c:y val="0.29704130797037792"/>
          <c:w val="0.1682283517897242"/>
          <c:h val="0.459550984118871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/>
              <a:t>CT</a:t>
            </a:r>
            <a:r>
              <a:rPr lang="en-US" sz="3200" baseline="0"/>
              <a:t> Electric Sector Emissions</a:t>
            </a:r>
            <a:endParaRPr lang="en-US" sz="32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0889794805823848E-2"/>
          <c:y val="0.12790683793708985"/>
          <c:w val="0.89302977032949127"/>
          <c:h val="0.63982257238625695"/>
        </c:manualLayout>
      </c:layout>
      <c:lineChart>
        <c:grouping val="standard"/>
        <c:varyColors val="0"/>
        <c:ser>
          <c:idx val="0"/>
          <c:order val="0"/>
          <c:tx>
            <c:strRef>
              <c:f>Sheet2!$B$2</c:f>
              <c:strCache>
                <c:ptCount val="1"/>
                <c:pt idx="0">
                  <c:v>Electric Power (Consumption)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4"/>
            <c:dispRSqr val="0"/>
            <c:dispEq val="0"/>
          </c:trendline>
          <c:cat>
            <c:numRef>
              <c:f>Sheet2!$A$3:$A$29</c:f>
              <c:numCache>
                <c:formatCode>General</c:formatCode>
                <c:ptCount val="27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</c:numCache>
            </c:numRef>
          </c:cat>
          <c:val>
            <c:numRef>
              <c:f>Sheet2!$B$3:$B$29</c:f>
              <c:numCache>
                <c:formatCode>General</c:formatCode>
                <c:ptCount val="27"/>
                <c:pt idx="0">
                  <c:v>11.908703011635628</c:v>
                </c:pt>
                <c:pt idx="1">
                  <c:v>12.015808424267215</c:v>
                </c:pt>
                <c:pt idx="2">
                  <c:v>11.282675657441759</c:v>
                </c:pt>
                <c:pt idx="3">
                  <c:v>10.22866671361591</c:v>
                </c:pt>
                <c:pt idx="4">
                  <c:v>10.395885380019983</c:v>
                </c:pt>
                <c:pt idx="5">
                  <c:v>10.320433330320103</c:v>
                </c:pt>
                <c:pt idx="6">
                  <c:v>10.734700429507201</c:v>
                </c:pt>
                <c:pt idx="7">
                  <c:v>13.201969739517997</c:v>
                </c:pt>
                <c:pt idx="8">
                  <c:v>12.948870196922446</c:v>
                </c:pt>
                <c:pt idx="9">
                  <c:v>12.210133852255002</c:v>
                </c:pt>
                <c:pt idx="10">
                  <c:v>11.989900612431979</c:v>
                </c:pt>
                <c:pt idx="11">
                  <c:v>12.343415698509945</c:v>
                </c:pt>
                <c:pt idx="12">
                  <c:v>11.983738560961358</c:v>
                </c:pt>
                <c:pt idx="13">
                  <c:v>12.355896167381317</c:v>
                </c:pt>
                <c:pt idx="14">
                  <c:v>12.228978878725954</c:v>
                </c:pt>
                <c:pt idx="15">
                  <c:v>12.670138824478334</c:v>
                </c:pt>
                <c:pt idx="16">
                  <c:v>11.08142070071079</c:v>
                </c:pt>
                <c:pt idx="17">
                  <c:v>11.291854503543206</c:v>
                </c:pt>
                <c:pt idx="18">
                  <c:v>10.093072782062062</c:v>
                </c:pt>
                <c:pt idx="19">
                  <c:v>11.454199128109076</c:v>
                </c:pt>
                <c:pt idx="20">
                  <c:v>11.964953399116686</c:v>
                </c:pt>
                <c:pt idx="21">
                  <c:v>10.461509104253894</c:v>
                </c:pt>
                <c:pt idx="22">
                  <c:v>9.6302283298383689</c:v>
                </c:pt>
                <c:pt idx="23">
                  <c:v>9.4730563839953703</c:v>
                </c:pt>
                <c:pt idx="24">
                  <c:v>9.8116989039421867</c:v>
                </c:pt>
                <c:pt idx="25">
                  <c:v>10.185914706607635</c:v>
                </c:pt>
                <c:pt idx="26">
                  <c:v>9.2891614699273113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Sheet2!$C$2</c:f>
              <c:strCache>
                <c:ptCount val="1"/>
                <c:pt idx="0">
                  <c:v>Electric Power (Generation)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ly"/>
            <c:order val="4"/>
            <c:dispRSqr val="0"/>
            <c:dispEq val="0"/>
          </c:trendline>
          <c:cat>
            <c:numRef>
              <c:f>Sheet2!$A$3:$A$29</c:f>
              <c:numCache>
                <c:formatCode>General</c:formatCode>
                <c:ptCount val="27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</c:numCache>
            </c:numRef>
          </c:cat>
          <c:val>
            <c:numRef>
              <c:f>Sheet2!$C$3:$C$29</c:f>
              <c:numCache>
                <c:formatCode>General</c:formatCode>
                <c:ptCount val="27"/>
                <c:pt idx="0">
                  <c:v>12.125818318670358</c:v>
                </c:pt>
                <c:pt idx="1">
                  <c:v>11.775871623202862</c:v>
                </c:pt>
                <c:pt idx="2">
                  <c:v>9.7717566187600919</c:v>
                </c:pt>
                <c:pt idx="3">
                  <c:v>8.650563455900194</c:v>
                </c:pt>
                <c:pt idx="4">
                  <c:v>8.5133784486393971</c:v>
                </c:pt>
                <c:pt idx="5">
                  <c:v>9.7371091643132477</c:v>
                </c:pt>
                <c:pt idx="6">
                  <c:v>11.311066582135453</c:v>
                </c:pt>
                <c:pt idx="7">
                  <c:v>14.507412730672725</c:v>
                </c:pt>
                <c:pt idx="8">
                  <c:v>13.348239632998851</c:v>
                </c:pt>
                <c:pt idx="9">
                  <c:v>12.146722771787049</c:v>
                </c:pt>
                <c:pt idx="10">
                  <c:v>12.658000309744708</c:v>
                </c:pt>
                <c:pt idx="11">
                  <c:v>11.4161904295231</c:v>
                </c:pt>
                <c:pt idx="12">
                  <c:v>10.379244521541946</c:v>
                </c:pt>
                <c:pt idx="13">
                  <c:v>9.6495186825455992</c:v>
                </c:pt>
                <c:pt idx="14">
                  <c:v>10.419510091413237</c:v>
                </c:pt>
                <c:pt idx="15">
                  <c:v>11.673338551268115</c:v>
                </c:pt>
                <c:pt idx="16">
                  <c:v>11.167101318595286</c:v>
                </c:pt>
                <c:pt idx="17">
                  <c:v>10.468341000866527</c:v>
                </c:pt>
                <c:pt idx="18">
                  <c:v>9.4607271683125802</c:v>
                </c:pt>
                <c:pt idx="19">
                  <c:v>8.0427514376120239</c:v>
                </c:pt>
                <c:pt idx="20">
                  <c:v>9.2013502092070993</c:v>
                </c:pt>
                <c:pt idx="21">
                  <c:v>8.1826821884639784</c:v>
                </c:pt>
                <c:pt idx="22">
                  <c:v>8.9720275682224653</c:v>
                </c:pt>
                <c:pt idx="23">
                  <c:v>8.716353443222582</c:v>
                </c:pt>
                <c:pt idx="24">
                  <c:v>7.9570689010730495</c:v>
                </c:pt>
                <c:pt idx="25">
                  <c:v>9.0405071659831808</c:v>
                </c:pt>
                <c:pt idx="26">
                  <c:v>8.5687117074676671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8383728"/>
        <c:axId val="268385296"/>
      </c:lineChart>
      <c:catAx>
        <c:axId val="26838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8385296"/>
        <c:crosses val="autoZero"/>
        <c:auto val="1"/>
        <c:lblAlgn val="ctr"/>
        <c:lblOffset val="100"/>
        <c:noMultiLvlLbl val="0"/>
      </c:catAx>
      <c:valAx>
        <c:axId val="268385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MMTCO2e</a:t>
                </a:r>
              </a:p>
            </c:rich>
          </c:tx>
          <c:layout>
            <c:manualLayout>
              <c:xMode val="edge"/>
              <c:yMode val="edge"/>
              <c:x val="1.4912905510121581E-2"/>
              <c:y val="0.297654298881338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8383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800">
                <a:solidFill>
                  <a:schemeClr val="bg1">
                    <a:lumMod val="50000"/>
                  </a:schemeClr>
                </a:solidFill>
              </a:defRPr>
            </a:pPr>
            <a:r>
              <a:rPr lang="en-US" sz="2800" b="1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Annual</a:t>
            </a:r>
            <a:r>
              <a:rPr lang="en-US" sz="2800" b="1" baseline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 </a:t>
            </a:r>
            <a:r>
              <a:rPr lang="en-US" sz="2800" b="1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GHG</a:t>
            </a:r>
            <a:r>
              <a:rPr lang="en-US" sz="2800" b="1" baseline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 emissions by Sector, 1990-2015</a:t>
            </a:r>
            <a:endParaRPr lang="en-US" sz="2800">
              <a:solidFill>
                <a:schemeClr val="bg1">
                  <a:lumMod val="50000"/>
                </a:schemeClr>
              </a:solidFill>
              <a:effectLst/>
              <a:latin typeface="+mj-lt"/>
            </a:endParaRPr>
          </a:p>
        </c:rich>
      </c:tx>
      <c:layout>
        <c:manualLayout>
          <c:xMode val="edge"/>
          <c:yMode val="edge"/>
          <c:x val="0.11001114828700838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4176150893343909E-2"/>
          <c:y val="0.1200730150340497"/>
          <c:w val="0.78135055293820488"/>
          <c:h val="0.78210428951557098"/>
        </c:manualLayout>
      </c:layout>
      <c:lineChart>
        <c:grouping val="standard"/>
        <c:varyColors val="0"/>
        <c:ser>
          <c:idx val="2"/>
          <c:order val="0"/>
          <c:tx>
            <c:v>Transportation</c:v>
          </c:tx>
          <c:spPr>
            <a:ln w="38100">
              <a:solidFill>
                <a:schemeClr val="accent3">
                  <a:lumMod val="75000"/>
                </a:schemeClr>
              </a:solidFill>
            </a:ln>
          </c:spPr>
          <c:marker>
            <c:symbol val="none"/>
          </c:marker>
          <c:cat>
            <c:numRef>
              <c:f>TOTAL!$B$1:$AA$1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TOTAL!$B$17:$AA$17</c:f>
              <c:numCache>
                <c:formatCode>0.0</c:formatCode>
                <c:ptCount val="26"/>
                <c:pt idx="0">
                  <c:v>15.595423822929451</c:v>
                </c:pt>
                <c:pt idx="1">
                  <c:v>15.523206016021135</c:v>
                </c:pt>
                <c:pt idx="2">
                  <c:v>15.633184979071833</c:v>
                </c:pt>
                <c:pt idx="3">
                  <c:v>15.726609451684652</c:v>
                </c:pt>
                <c:pt idx="4">
                  <c:v>15.655392413896372</c:v>
                </c:pt>
                <c:pt idx="5">
                  <c:v>15.412524652277821</c:v>
                </c:pt>
                <c:pt idx="6">
                  <c:v>16.206161598624604</c:v>
                </c:pt>
                <c:pt idx="7">
                  <c:v>16.241806891091326</c:v>
                </c:pt>
                <c:pt idx="8">
                  <c:v>16.475134751160315</c:v>
                </c:pt>
                <c:pt idx="9">
                  <c:v>17.687621727653351</c:v>
                </c:pt>
                <c:pt idx="10">
                  <c:v>17.1604589376856</c:v>
                </c:pt>
                <c:pt idx="11">
                  <c:v>17.831317631120118</c:v>
                </c:pt>
                <c:pt idx="12">
                  <c:v>17.674309023198994</c:v>
                </c:pt>
                <c:pt idx="13">
                  <c:v>18.162697519882869</c:v>
                </c:pt>
                <c:pt idx="14">
                  <c:v>19.935245993464513</c:v>
                </c:pt>
                <c:pt idx="15">
                  <c:v>18.958535757559034</c:v>
                </c:pt>
                <c:pt idx="16">
                  <c:v>18.08688504472282</c:v>
                </c:pt>
                <c:pt idx="17">
                  <c:v>17.958369489547341</c:v>
                </c:pt>
                <c:pt idx="18">
                  <c:v>16.954605273459027</c:v>
                </c:pt>
                <c:pt idx="19">
                  <c:v>16.434958125394807</c:v>
                </c:pt>
                <c:pt idx="20">
                  <c:v>16.147305213529584</c:v>
                </c:pt>
                <c:pt idx="21">
                  <c:v>15.849482965110791</c:v>
                </c:pt>
                <c:pt idx="22">
                  <c:v>15.431089805775612</c:v>
                </c:pt>
                <c:pt idx="23">
                  <c:v>15.465654608748403</c:v>
                </c:pt>
                <c:pt idx="24">
                  <c:v>15.365310579090142</c:v>
                </c:pt>
                <c:pt idx="25">
                  <c:v>15.406021735506947</c:v>
                </c:pt>
              </c:numCache>
            </c:numRef>
          </c:val>
          <c:smooth val="0"/>
        </c:ser>
        <c:ser>
          <c:idx val="0"/>
          <c:order val="1"/>
          <c:tx>
            <c:v>Residential</c:v>
          </c:tx>
          <c:spPr>
            <a:ln w="38100">
              <a:solidFill>
                <a:srgbClr val="7030A0"/>
              </a:solidFill>
            </a:ln>
          </c:spPr>
          <c:marker>
            <c:symbol val="none"/>
          </c:marker>
          <c:cat>
            <c:numRef>
              <c:f>TOTAL!$B$1:$AA$1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TOTAL!$B$14:$AA$14</c:f>
              <c:numCache>
                <c:formatCode>0.0</c:formatCode>
                <c:ptCount val="26"/>
                <c:pt idx="0">
                  <c:v>8.2682086032633233</c:v>
                </c:pt>
                <c:pt idx="1">
                  <c:v>8.0138234078982826</c:v>
                </c:pt>
                <c:pt idx="2">
                  <c:v>9.4917512050479314</c:v>
                </c:pt>
                <c:pt idx="3">
                  <c:v>9.0692239568326904</c:v>
                </c:pt>
                <c:pt idx="4">
                  <c:v>8.6666529138973996</c:v>
                </c:pt>
                <c:pt idx="5">
                  <c:v>7.967461338437265</c:v>
                </c:pt>
                <c:pt idx="6">
                  <c:v>8.4506990309921211</c:v>
                </c:pt>
                <c:pt idx="7">
                  <c:v>8.1747703912872112</c:v>
                </c:pt>
                <c:pt idx="8">
                  <c:v>7.1108113605170171</c:v>
                </c:pt>
                <c:pt idx="9">
                  <c:v>8.0297172640889674</c:v>
                </c:pt>
                <c:pt idx="10">
                  <c:v>8.7813383321292289</c:v>
                </c:pt>
                <c:pt idx="11">
                  <c:v>8.4967831962407701</c:v>
                </c:pt>
                <c:pt idx="12">
                  <c:v>8.2308893319980019</c:v>
                </c:pt>
                <c:pt idx="13">
                  <c:v>9.7986813106196937</c:v>
                </c:pt>
                <c:pt idx="14">
                  <c:v>10.287679530368065</c:v>
                </c:pt>
                <c:pt idx="15">
                  <c:v>9.3488476935461957</c:v>
                </c:pt>
                <c:pt idx="16">
                  <c:v>8.0709312593451905</c:v>
                </c:pt>
                <c:pt idx="17">
                  <c:v>8.3257831208682536</c:v>
                </c:pt>
                <c:pt idx="18">
                  <c:v>8.1549968027739475</c:v>
                </c:pt>
                <c:pt idx="19">
                  <c:v>8.195432345164976</c:v>
                </c:pt>
                <c:pt idx="20">
                  <c:v>7.6509623343306243</c:v>
                </c:pt>
                <c:pt idx="21">
                  <c:v>7.2901752699753501</c:v>
                </c:pt>
                <c:pt idx="22">
                  <c:v>6.7295098940802003</c:v>
                </c:pt>
                <c:pt idx="23">
                  <c:v>7.3374776234823171</c:v>
                </c:pt>
                <c:pt idx="24">
                  <c:v>7.592732053934327</c:v>
                </c:pt>
                <c:pt idx="25">
                  <c:v>7.7733156560086405</c:v>
                </c:pt>
              </c:numCache>
            </c:numRef>
          </c:val>
          <c:smooth val="0"/>
        </c:ser>
        <c:ser>
          <c:idx val="1"/>
          <c:order val="2"/>
          <c:tx>
            <c:v>Electric power</c:v>
          </c:tx>
          <c:spPr>
            <a:ln w="38100">
              <a:solidFill>
                <a:schemeClr val="accent6">
                  <a:lumMod val="75000"/>
                </a:schemeClr>
              </a:solidFill>
            </a:ln>
          </c:spPr>
          <c:marker>
            <c:symbol val="none"/>
          </c:marker>
          <c:cat>
            <c:numRef>
              <c:f>TOTAL!$B$1:$AA$1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TOTAL!$B$6:$AA$6</c:f>
              <c:numCache>
                <c:formatCode>0.0</c:formatCode>
                <c:ptCount val="26"/>
                <c:pt idx="0">
                  <c:v>11.908703011635628</c:v>
                </c:pt>
                <c:pt idx="1">
                  <c:v>12.015808424267215</c:v>
                </c:pt>
                <c:pt idx="2">
                  <c:v>11.282675657441759</c:v>
                </c:pt>
                <c:pt idx="3">
                  <c:v>10.22866671361591</c:v>
                </c:pt>
                <c:pt idx="4">
                  <c:v>10.395885380019983</c:v>
                </c:pt>
                <c:pt idx="5">
                  <c:v>10.320433330320103</c:v>
                </c:pt>
                <c:pt idx="6">
                  <c:v>10.734700429507201</c:v>
                </c:pt>
                <c:pt idx="7">
                  <c:v>13.201969739517997</c:v>
                </c:pt>
                <c:pt idx="8">
                  <c:v>12.948870196922446</c:v>
                </c:pt>
                <c:pt idx="9">
                  <c:v>12.210133852255002</c:v>
                </c:pt>
                <c:pt idx="10">
                  <c:v>11.989900612431979</c:v>
                </c:pt>
                <c:pt idx="11">
                  <c:v>12.343415698509945</c:v>
                </c:pt>
                <c:pt idx="12">
                  <c:v>11.983738560961358</c:v>
                </c:pt>
                <c:pt idx="13">
                  <c:v>12.355896167381317</c:v>
                </c:pt>
                <c:pt idx="14">
                  <c:v>12.228978878725954</c:v>
                </c:pt>
                <c:pt idx="15">
                  <c:v>12.670138824478334</c:v>
                </c:pt>
                <c:pt idx="16">
                  <c:v>11.08142070071079</c:v>
                </c:pt>
                <c:pt idx="17">
                  <c:v>11.291854503543206</c:v>
                </c:pt>
                <c:pt idx="18">
                  <c:v>10.093072782062062</c:v>
                </c:pt>
                <c:pt idx="19">
                  <c:v>11.454199128109076</c:v>
                </c:pt>
                <c:pt idx="20">
                  <c:v>11.964953399116686</c:v>
                </c:pt>
                <c:pt idx="21">
                  <c:v>10.461509104253894</c:v>
                </c:pt>
                <c:pt idx="22">
                  <c:v>9.6302283298383689</c:v>
                </c:pt>
                <c:pt idx="23">
                  <c:v>9.4730563839953703</c:v>
                </c:pt>
                <c:pt idx="24">
                  <c:v>9.8116989039421867</c:v>
                </c:pt>
                <c:pt idx="25">
                  <c:v>10.185916837225022</c:v>
                </c:pt>
              </c:numCache>
            </c:numRef>
          </c:val>
          <c:smooth val="0"/>
        </c:ser>
        <c:ser>
          <c:idx val="5"/>
          <c:order val="3"/>
          <c:tx>
            <c:v>Industrial</c:v>
          </c:tx>
          <c:spPr>
            <a:ln w="38100">
              <a:solidFill>
                <a:srgbClr val="00B050"/>
              </a:solidFill>
            </a:ln>
          </c:spPr>
          <c:marker>
            <c:symbol val="none"/>
          </c:marker>
          <c:cat>
            <c:numRef>
              <c:f>TOTAL!$B$1:$AA$1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TOTAL!$B$10:$AA$10</c:f>
              <c:numCache>
                <c:formatCode>0.0</c:formatCode>
                <c:ptCount val="26"/>
                <c:pt idx="0">
                  <c:v>3.2318910674087045</c:v>
                </c:pt>
                <c:pt idx="1">
                  <c:v>3.3621717792945982</c:v>
                </c:pt>
                <c:pt idx="2">
                  <c:v>3.619936236791744</c:v>
                </c:pt>
                <c:pt idx="3">
                  <c:v>3.7207679149120745</c:v>
                </c:pt>
                <c:pt idx="4">
                  <c:v>3.4169437449125502</c:v>
                </c:pt>
                <c:pt idx="5">
                  <c:v>3.4042571947685105</c:v>
                </c:pt>
                <c:pt idx="6">
                  <c:v>3.6554256027131617</c:v>
                </c:pt>
                <c:pt idx="7">
                  <c:v>4.492958408889983</c:v>
                </c:pt>
                <c:pt idx="8">
                  <c:v>4.3407024183768375</c:v>
                </c:pt>
                <c:pt idx="9">
                  <c:v>4.3725278738931674</c:v>
                </c:pt>
                <c:pt idx="10">
                  <c:v>4.6271664503895247</c:v>
                </c:pt>
                <c:pt idx="11">
                  <c:v>4.3937736849395934</c:v>
                </c:pt>
                <c:pt idx="12">
                  <c:v>4.3712784082738256</c:v>
                </c:pt>
                <c:pt idx="13">
                  <c:v>4.7305065623983156</c:v>
                </c:pt>
                <c:pt idx="14">
                  <c:v>4.6931525162496799</c:v>
                </c:pt>
                <c:pt idx="15">
                  <c:v>4.6145716587212782</c:v>
                </c:pt>
                <c:pt idx="16">
                  <c:v>4.5271012006435747</c:v>
                </c:pt>
                <c:pt idx="17">
                  <c:v>4.2697486846895503</c:v>
                </c:pt>
                <c:pt idx="18">
                  <c:v>3.9295184838279167</c:v>
                </c:pt>
                <c:pt idx="19">
                  <c:v>3.9354200446839083</c:v>
                </c:pt>
                <c:pt idx="20">
                  <c:v>3.9022659996429252</c:v>
                </c:pt>
                <c:pt idx="21">
                  <c:v>4.039306005740154</c:v>
                </c:pt>
                <c:pt idx="22">
                  <c:v>3.9877001137314996</c:v>
                </c:pt>
                <c:pt idx="23">
                  <c:v>4.2485847006549156</c:v>
                </c:pt>
                <c:pt idx="24">
                  <c:v>4.1956291755094357</c:v>
                </c:pt>
                <c:pt idx="25">
                  <c:v>4.0723360328795728</c:v>
                </c:pt>
              </c:numCache>
            </c:numRef>
          </c:val>
          <c:smooth val="0"/>
        </c:ser>
        <c:ser>
          <c:idx val="6"/>
          <c:order val="4"/>
          <c:tx>
            <c:v>Commercial</c:v>
          </c:tx>
          <c:spPr>
            <a:ln w="38100">
              <a:solidFill>
                <a:srgbClr val="C00000"/>
              </a:solidFill>
            </a:ln>
          </c:spPr>
          <c:marker>
            <c:symbol val="none"/>
          </c:marker>
          <c:cat>
            <c:numRef>
              <c:f>TOTAL!$B$1:$AA$1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TOTAL!$B$3:$AA$3</c:f>
              <c:numCache>
                <c:formatCode>0.0</c:formatCode>
                <c:ptCount val="26"/>
                <c:pt idx="0">
                  <c:v>3.8299410805436263</c:v>
                </c:pt>
                <c:pt idx="1">
                  <c:v>3.6630819631086902</c:v>
                </c:pt>
                <c:pt idx="2">
                  <c:v>4.3133502626304345</c:v>
                </c:pt>
                <c:pt idx="3">
                  <c:v>3.8472971386827624</c:v>
                </c:pt>
                <c:pt idx="4">
                  <c:v>4.1771962154744626</c:v>
                </c:pt>
                <c:pt idx="5">
                  <c:v>3.8435294569074672</c:v>
                </c:pt>
                <c:pt idx="6">
                  <c:v>4.1360872574889607</c:v>
                </c:pt>
                <c:pt idx="7">
                  <c:v>4.305428451978198</c:v>
                </c:pt>
                <c:pt idx="8">
                  <c:v>4.0392954513616797</c:v>
                </c:pt>
                <c:pt idx="9">
                  <c:v>4.2952045328372979</c:v>
                </c:pt>
                <c:pt idx="10">
                  <c:v>4.5502705055175587</c:v>
                </c:pt>
                <c:pt idx="11">
                  <c:v>4.3216339216085036</c:v>
                </c:pt>
                <c:pt idx="12">
                  <c:v>4.1316137735641236</c:v>
                </c:pt>
                <c:pt idx="13">
                  <c:v>4.9599546268754944</c:v>
                </c:pt>
                <c:pt idx="14">
                  <c:v>3.9419910738108217</c:v>
                </c:pt>
                <c:pt idx="15">
                  <c:v>3.7509581266116712</c:v>
                </c:pt>
                <c:pt idx="16">
                  <c:v>3.3259591391985777</c:v>
                </c:pt>
                <c:pt idx="17">
                  <c:v>3.3591549969486212</c:v>
                </c:pt>
                <c:pt idx="18">
                  <c:v>3.3791616265838145</c:v>
                </c:pt>
                <c:pt idx="19">
                  <c:v>3.2950506892048019</c:v>
                </c:pt>
                <c:pt idx="20">
                  <c:v>3.3695286810881919</c:v>
                </c:pt>
                <c:pt idx="21">
                  <c:v>3.6032540009587359</c:v>
                </c:pt>
                <c:pt idx="22">
                  <c:v>3.259203644237028</c:v>
                </c:pt>
                <c:pt idx="23">
                  <c:v>3.5865518712479809</c:v>
                </c:pt>
                <c:pt idx="24">
                  <c:v>3.8163775257146941</c:v>
                </c:pt>
                <c:pt idx="25">
                  <c:v>4.3366759475936449</c:v>
                </c:pt>
              </c:numCache>
            </c:numRef>
          </c:val>
          <c:smooth val="0"/>
        </c:ser>
        <c:ser>
          <c:idx val="4"/>
          <c:order val="5"/>
          <c:tx>
            <c:v>Waste</c:v>
          </c:tx>
          <c:spPr>
            <a:ln w="38100">
              <a:solidFill>
                <a:schemeClr val="bg1">
                  <a:lumMod val="60000"/>
                  <a:lumOff val="40000"/>
                </a:schemeClr>
              </a:solidFill>
            </a:ln>
          </c:spPr>
          <c:marker>
            <c:symbol val="none"/>
          </c:marker>
          <c:cat>
            <c:numRef>
              <c:f>TOTAL!$B$1:$AA$1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TOTAL!$B$20:$AA$20</c:f>
              <c:numCache>
                <c:formatCode>0.0</c:formatCode>
                <c:ptCount val="26"/>
                <c:pt idx="0">
                  <c:v>1.2604491215682376</c:v>
                </c:pt>
                <c:pt idx="1">
                  <c:v>1.3139924073763831</c:v>
                </c:pt>
                <c:pt idx="2">
                  <c:v>1.4672530403157977</c:v>
                </c:pt>
                <c:pt idx="3">
                  <c:v>1.54143139504983</c:v>
                </c:pt>
                <c:pt idx="4">
                  <c:v>1.5957818522768232</c:v>
                </c:pt>
                <c:pt idx="5">
                  <c:v>1.6332998895086455</c:v>
                </c:pt>
                <c:pt idx="6">
                  <c:v>1.6876633096370588</c:v>
                </c:pt>
                <c:pt idx="7">
                  <c:v>2.1395789806997803</c:v>
                </c:pt>
                <c:pt idx="8">
                  <c:v>2.0791693577001924</c:v>
                </c:pt>
                <c:pt idx="9">
                  <c:v>2.0684101998414475</c:v>
                </c:pt>
                <c:pt idx="10">
                  <c:v>2.2492100535723516</c:v>
                </c:pt>
                <c:pt idx="11">
                  <c:v>2.2966889389711502</c:v>
                </c:pt>
                <c:pt idx="12">
                  <c:v>2.3020411402037828</c:v>
                </c:pt>
                <c:pt idx="13">
                  <c:v>2.3162042798850444</c:v>
                </c:pt>
                <c:pt idx="14">
                  <c:v>2.288134711511852</c:v>
                </c:pt>
                <c:pt idx="15">
                  <c:v>2.328542159977979</c:v>
                </c:pt>
                <c:pt idx="16">
                  <c:v>2.3121130350566594</c:v>
                </c:pt>
                <c:pt idx="17">
                  <c:v>2.0280517981367208</c:v>
                </c:pt>
                <c:pt idx="18">
                  <c:v>2.1285997517264561</c:v>
                </c:pt>
                <c:pt idx="19">
                  <c:v>2.1089448634370367</c:v>
                </c:pt>
                <c:pt idx="20">
                  <c:v>2.3675455564227317</c:v>
                </c:pt>
                <c:pt idx="21">
                  <c:v>2.4267142768941552</c:v>
                </c:pt>
                <c:pt idx="22" formatCode="0.00">
                  <c:v>2.404526467978676</c:v>
                </c:pt>
                <c:pt idx="23" formatCode="0.00">
                  <c:v>2.4281847734367723</c:v>
                </c:pt>
                <c:pt idx="24" formatCode="0.00">
                  <c:v>2.4429780340927452</c:v>
                </c:pt>
                <c:pt idx="25" formatCode="0.00">
                  <c:v>2.4748001374562869</c:v>
                </c:pt>
              </c:numCache>
            </c:numRef>
          </c:val>
          <c:smooth val="0"/>
        </c:ser>
        <c:ser>
          <c:idx val="3"/>
          <c:order val="6"/>
          <c:tx>
            <c:v>Agricultural</c:v>
          </c:tx>
          <c:spPr>
            <a:ln w="38100">
              <a:solidFill>
                <a:schemeClr val="bg2">
                  <a:lumMod val="25000"/>
                </a:schemeClr>
              </a:solidFill>
            </a:ln>
          </c:spPr>
          <c:marker>
            <c:symbol val="none"/>
          </c:marker>
          <c:cat>
            <c:numRef>
              <c:f>TOTAL!$B$1:$AA$1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TOTAL!$B$2:$AA$2</c:f>
              <c:numCache>
                <c:formatCode>0.00</c:formatCode>
                <c:ptCount val="26"/>
                <c:pt idx="0">
                  <c:v>0.31416411044781756</c:v>
                </c:pt>
                <c:pt idx="1">
                  <c:v>0.29979650810818426</c:v>
                </c:pt>
                <c:pt idx="2">
                  <c:v>0.33322890046984516</c:v>
                </c:pt>
                <c:pt idx="3">
                  <c:v>0.34651092348839602</c:v>
                </c:pt>
                <c:pt idx="4">
                  <c:v>0.34610396983093777</c:v>
                </c:pt>
                <c:pt idx="5">
                  <c:v>0.34342842467823276</c:v>
                </c:pt>
                <c:pt idx="6">
                  <c:v>0.29605890595346795</c:v>
                </c:pt>
                <c:pt idx="7">
                  <c:v>0.28218943514513906</c:v>
                </c:pt>
                <c:pt idx="8">
                  <c:v>0.30052024788394921</c:v>
                </c:pt>
                <c:pt idx="9">
                  <c:v>0.30803259638365671</c:v>
                </c:pt>
                <c:pt idx="10">
                  <c:v>0.29695875989199799</c:v>
                </c:pt>
                <c:pt idx="11">
                  <c:v>0.29271970407744557</c:v>
                </c:pt>
                <c:pt idx="12">
                  <c:v>0.30088541808385355</c:v>
                </c:pt>
                <c:pt idx="13">
                  <c:v>0.28557020330327432</c:v>
                </c:pt>
                <c:pt idx="14">
                  <c:v>0.26292664314934899</c:v>
                </c:pt>
                <c:pt idx="15">
                  <c:v>0.33352295175560137</c:v>
                </c:pt>
                <c:pt idx="16">
                  <c:v>0.25912333654778114</c:v>
                </c:pt>
                <c:pt idx="17">
                  <c:v>0.33667032046327977</c:v>
                </c:pt>
                <c:pt idx="18">
                  <c:v>0.33311453047792322</c:v>
                </c:pt>
                <c:pt idx="19">
                  <c:v>0.30589273555852953</c:v>
                </c:pt>
                <c:pt idx="20">
                  <c:v>0.29743191363463822</c:v>
                </c:pt>
                <c:pt idx="21">
                  <c:v>0.25157861066698428</c:v>
                </c:pt>
                <c:pt idx="22">
                  <c:v>0.25598749388393144</c:v>
                </c:pt>
                <c:pt idx="23">
                  <c:v>0.25339412560474739</c:v>
                </c:pt>
                <c:pt idx="24">
                  <c:v>0.25219858102534487</c:v>
                </c:pt>
                <c:pt idx="25">
                  <c:v>0.25938868920717467</c:v>
                </c:pt>
              </c:numCache>
            </c:numRef>
          </c:val>
          <c:smooth val="0"/>
        </c:ser>
        <c:ser>
          <c:idx val="7"/>
          <c:order val="7"/>
          <c:tx>
            <c:v>Generation</c:v>
          </c:tx>
          <c:spPr>
            <a:ln w="25400">
              <a:solidFill>
                <a:srgbClr val="92D050"/>
              </a:solidFill>
              <a:prstDash val="sysDash"/>
            </a:ln>
          </c:spPr>
          <c:marker>
            <c:symbol val="none"/>
          </c:marker>
          <c:val>
            <c:numRef>
              <c:f>TOTAL!$B$7:$AA$7</c:f>
              <c:numCache>
                <c:formatCode>0.0</c:formatCode>
                <c:ptCount val="26"/>
                <c:pt idx="0">
                  <c:v>12.125818318670358</c:v>
                </c:pt>
                <c:pt idx="1">
                  <c:v>11.775871623202862</c:v>
                </c:pt>
                <c:pt idx="2">
                  <c:v>9.7717566187600919</c:v>
                </c:pt>
                <c:pt idx="3">
                  <c:v>8.650563455900194</c:v>
                </c:pt>
                <c:pt idx="4">
                  <c:v>8.5133784486393971</c:v>
                </c:pt>
                <c:pt idx="5">
                  <c:v>9.7371091643132477</c:v>
                </c:pt>
                <c:pt idx="6">
                  <c:v>11.311066582135453</c:v>
                </c:pt>
                <c:pt idx="7">
                  <c:v>14.507412730672725</c:v>
                </c:pt>
                <c:pt idx="8">
                  <c:v>13.348239632998851</c:v>
                </c:pt>
                <c:pt idx="9">
                  <c:v>12.146722771787049</c:v>
                </c:pt>
                <c:pt idx="10">
                  <c:v>12.658000309744708</c:v>
                </c:pt>
                <c:pt idx="11">
                  <c:v>11.4161904295231</c:v>
                </c:pt>
                <c:pt idx="12">
                  <c:v>10.379244521541946</c:v>
                </c:pt>
                <c:pt idx="13">
                  <c:v>9.6495186825455992</c:v>
                </c:pt>
                <c:pt idx="14">
                  <c:v>10.419510091413237</c:v>
                </c:pt>
                <c:pt idx="15">
                  <c:v>11.673338551268115</c:v>
                </c:pt>
                <c:pt idx="16">
                  <c:v>11.167101318595286</c:v>
                </c:pt>
                <c:pt idx="17">
                  <c:v>10.468341000866527</c:v>
                </c:pt>
                <c:pt idx="18">
                  <c:v>9.4607271683125802</c:v>
                </c:pt>
                <c:pt idx="19">
                  <c:v>8.0427514376120239</c:v>
                </c:pt>
                <c:pt idx="20">
                  <c:v>9.2013502092070993</c:v>
                </c:pt>
                <c:pt idx="21">
                  <c:v>8.1826821884639784</c:v>
                </c:pt>
                <c:pt idx="22">
                  <c:v>8.9720275682224653</c:v>
                </c:pt>
                <c:pt idx="23">
                  <c:v>8.716353443222582</c:v>
                </c:pt>
                <c:pt idx="24">
                  <c:v>8.4458893658787755</c:v>
                </c:pt>
                <c:pt idx="25">
                  <c:v>9.0405071659831808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7629784"/>
        <c:axId val="87630176"/>
      </c:lineChart>
      <c:catAx>
        <c:axId val="87629784"/>
        <c:scaling>
          <c:orientation val="minMax"/>
        </c:scaling>
        <c:delete val="0"/>
        <c:axPos val="b"/>
        <c:numFmt formatCode="General" sourceLinked="0"/>
        <c:majorTickMark val="cross"/>
        <c:minorTickMark val="in"/>
        <c:tickLblPos val="nextTo"/>
        <c:spPr>
          <a:ln>
            <a:solidFill>
              <a:schemeClr val="tx1">
                <a:lumMod val="65000"/>
              </a:schemeClr>
            </a:solidFill>
          </a:ln>
        </c:spPr>
        <c:txPr>
          <a:bodyPr rot="0"/>
          <a:lstStyle/>
          <a:p>
            <a:pPr>
              <a:defRPr sz="1400">
                <a:solidFill>
                  <a:sysClr val="windowText" lastClr="000000"/>
                </a:solidFill>
              </a:defRPr>
            </a:pPr>
            <a:endParaRPr lang="en-US"/>
          </a:p>
        </c:txPr>
        <c:crossAx val="87630176"/>
        <c:crosses val="autoZero"/>
        <c:auto val="1"/>
        <c:lblAlgn val="ctr"/>
        <c:lblOffset val="100"/>
        <c:tickLblSkip val="5"/>
        <c:noMultiLvlLbl val="0"/>
      </c:catAx>
      <c:valAx>
        <c:axId val="87630176"/>
        <c:scaling>
          <c:orientation val="minMax"/>
          <c:max val="20"/>
        </c:scaling>
        <c:delete val="0"/>
        <c:axPos val="l"/>
        <c:majorGridlines>
          <c:spPr>
            <a:ln>
              <a:solidFill>
                <a:schemeClr val="tx1">
                  <a:lumMod val="8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600" b="0">
                    <a:solidFill>
                      <a:sysClr val="windowText" lastClr="000000"/>
                    </a:solidFill>
                  </a:defRPr>
                </a:pPr>
                <a:r>
                  <a:rPr lang="en-US" sz="1600" b="0" i="0" baseline="0" dirty="0" smtClean="0">
                    <a:solidFill>
                      <a:sysClr val="windowText" lastClr="000000"/>
                    </a:solidFill>
                    <a:effectLst/>
                    <a:latin typeface="+mn-lt"/>
                  </a:rPr>
                  <a:t>MMTCO2e</a:t>
                </a:r>
                <a:endParaRPr lang="en-US" sz="1600" b="0" dirty="0">
                  <a:solidFill>
                    <a:sysClr val="windowText" lastClr="000000"/>
                  </a:solidFill>
                  <a:effectLst/>
                  <a:latin typeface="+mn-lt"/>
                </a:endParaRPr>
              </a:p>
            </c:rich>
          </c:tx>
          <c:layout>
            <c:manualLayout>
              <c:xMode val="edge"/>
              <c:yMode val="edge"/>
              <c:x val="8.6862663461160453E-3"/>
              <c:y val="0.43361901181499068"/>
            </c:manualLayout>
          </c:layout>
          <c:overlay val="0"/>
        </c:title>
        <c:numFmt formatCode="0" sourceLinked="0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200">
                <a:solidFill>
                  <a:schemeClr val="bg1">
                    <a:lumMod val="50000"/>
                  </a:schemeClr>
                </a:solidFill>
              </a:defRPr>
            </a:pPr>
            <a:endParaRPr lang="en-US"/>
          </a:p>
        </c:txPr>
        <c:crossAx val="87629784"/>
        <c:crosses val="autoZero"/>
        <c:crossBetween val="midCat"/>
      </c:valAx>
      <c:spPr>
        <a:ln>
          <a:solidFill>
            <a:schemeClr val="tx1">
              <a:lumMod val="50000"/>
            </a:schemeClr>
          </a:solidFill>
        </a:ln>
      </c:spPr>
    </c:plotArea>
    <c:plotVisOnly val="1"/>
    <c:dispBlanksAs val="gap"/>
    <c:showDLblsOverMax val="0"/>
  </c:chart>
  <c:spPr>
    <a:solidFill>
      <a:schemeClr val="tx1"/>
    </a:solidFill>
    <a:ln>
      <a:noFill/>
    </a:ln>
  </c:sp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100" b="1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100" b="1" dirty="0" smtClean="0">
                <a:solidFill>
                  <a:schemeClr val="bg1">
                    <a:lumMod val="50000"/>
                  </a:schemeClr>
                </a:solidFill>
              </a:rPr>
              <a:t>GHG</a:t>
            </a:r>
            <a:r>
              <a:rPr lang="en-US" sz="3100" b="1" baseline="0" dirty="0" smtClean="0">
                <a:solidFill>
                  <a:schemeClr val="bg1">
                    <a:lumMod val="50000"/>
                  </a:schemeClr>
                </a:solidFill>
              </a:rPr>
              <a:t> Emissions and Vehicle Miles Traveled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c:rich>
      </c:tx>
      <c:layout>
        <c:manualLayout>
          <c:xMode val="edge"/>
          <c:yMode val="edge"/>
          <c:x val="0.10876173561335965"/>
          <c:y val="2.01165825292248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100" b="1" i="0" u="none" strike="noStrike" kern="1200" spc="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59842519685041"/>
          <c:y val="0.1844329303396661"/>
          <c:w val="0.76587882070296764"/>
          <c:h val="0.63577804069828059"/>
        </c:manualLayout>
      </c:layout>
      <c:lineChart>
        <c:grouping val="standar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Transportation_Emissions</c:v>
                </c:pt>
              </c:strCache>
            </c:strRef>
          </c:tx>
          <c:spPr>
            <a:ln w="38100" cap="rnd">
              <a:solidFill>
                <a:srgbClr val="2B7F81"/>
              </a:solidFill>
              <a:round/>
            </a:ln>
            <a:effectLst/>
          </c:spPr>
          <c:marker>
            <c:symbol val="none"/>
          </c:marker>
          <c:cat>
            <c:numRef>
              <c:f>Sheet3!$A$2:$A$27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Sheet3!$B$2:$B$27</c:f>
              <c:numCache>
                <c:formatCode>General</c:formatCode>
                <c:ptCount val="26"/>
                <c:pt idx="0">
                  <c:v>15.595423822929451</c:v>
                </c:pt>
                <c:pt idx="1">
                  <c:v>15.523206016021135</c:v>
                </c:pt>
                <c:pt idx="2">
                  <c:v>15.633184979071833</c:v>
                </c:pt>
                <c:pt idx="3">
                  <c:v>15.726609451684652</c:v>
                </c:pt>
                <c:pt idx="4">
                  <c:v>15.655392413896372</c:v>
                </c:pt>
                <c:pt idx="5">
                  <c:v>15.412524652277821</c:v>
                </c:pt>
                <c:pt idx="6">
                  <c:v>16.206161598624604</c:v>
                </c:pt>
                <c:pt idx="7">
                  <c:v>16.241806891091326</c:v>
                </c:pt>
                <c:pt idx="8">
                  <c:v>16.475134751160315</c:v>
                </c:pt>
                <c:pt idx="9">
                  <c:v>17.687621727653351</c:v>
                </c:pt>
                <c:pt idx="10">
                  <c:v>17.1604589376856</c:v>
                </c:pt>
                <c:pt idx="11">
                  <c:v>17.831317631120118</c:v>
                </c:pt>
                <c:pt idx="12">
                  <c:v>17.674309023198994</c:v>
                </c:pt>
                <c:pt idx="13">
                  <c:v>18.162697519882869</c:v>
                </c:pt>
                <c:pt idx="14">
                  <c:v>19.935245993464513</c:v>
                </c:pt>
                <c:pt idx="15">
                  <c:v>18.958535757559034</c:v>
                </c:pt>
                <c:pt idx="16">
                  <c:v>18.08688504472282</c:v>
                </c:pt>
                <c:pt idx="17">
                  <c:v>17.958369489547341</c:v>
                </c:pt>
                <c:pt idx="18">
                  <c:v>16.954605273459027</c:v>
                </c:pt>
                <c:pt idx="19">
                  <c:v>16.434958125394807</c:v>
                </c:pt>
                <c:pt idx="20">
                  <c:v>16.147305213529584</c:v>
                </c:pt>
                <c:pt idx="21">
                  <c:v>15.849482965110791</c:v>
                </c:pt>
                <c:pt idx="22">
                  <c:v>15.431089805775612</c:v>
                </c:pt>
                <c:pt idx="23">
                  <c:v>15.465654608748403</c:v>
                </c:pt>
                <c:pt idx="24">
                  <c:v>15.365310579090142</c:v>
                </c:pt>
                <c:pt idx="25">
                  <c:v>15.406021735506947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Total - w/ Electric Consumption</c:v>
                </c:pt>
              </c:strCache>
            </c:strRef>
          </c:tx>
          <c:spPr>
            <a:ln w="381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Sheet3!$A$2:$A$27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Sheet3!$C$2:$C$27</c:f>
              <c:numCache>
                <c:formatCode>General</c:formatCode>
                <c:ptCount val="26"/>
                <c:pt idx="0">
                  <c:v>44.408780817796789</c:v>
                </c:pt>
                <c:pt idx="1">
                  <c:v>44.19188050607449</c:v>
                </c:pt>
                <c:pt idx="2">
                  <c:v>46.141380281769344</c:v>
                </c:pt>
                <c:pt idx="3">
                  <c:v>44.480507494266313</c:v>
                </c:pt>
                <c:pt idx="4">
                  <c:v>44.253956490308525</c:v>
                </c:pt>
                <c:pt idx="5">
                  <c:v>42.924934286898051</c:v>
                </c:pt>
                <c:pt idx="6">
                  <c:v>45.166796134916574</c:v>
                </c:pt>
                <c:pt idx="7">
                  <c:v>48.838702298609633</c:v>
                </c:pt>
                <c:pt idx="8">
                  <c:v>47.294503783922437</c:v>
                </c:pt>
                <c:pt idx="9">
                  <c:v>48.971648046952886</c:v>
                </c:pt>
                <c:pt idx="10">
                  <c:v>49.65530365161824</c:v>
                </c:pt>
                <c:pt idx="11">
                  <c:v>49.976332775467526</c:v>
                </c:pt>
                <c:pt idx="12">
                  <c:v>48.994755656283935</c:v>
                </c:pt>
                <c:pt idx="13">
                  <c:v>52.609510670346005</c:v>
                </c:pt>
                <c:pt idx="14">
                  <c:v>53.638109347280235</c:v>
                </c:pt>
                <c:pt idx="15">
                  <c:v>52.005117172650095</c:v>
                </c:pt>
                <c:pt idx="16">
                  <c:v>47.663533716225395</c:v>
                </c:pt>
                <c:pt idx="17">
                  <c:v>47.56963291419698</c:v>
                </c:pt>
                <c:pt idx="18">
                  <c:v>44.973069250911145</c:v>
                </c:pt>
                <c:pt idx="19">
                  <c:v>45.72989793155314</c:v>
                </c:pt>
                <c:pt idx="20">
                  <c:v>45.699993097765386</c:v>
                </c:pt>
                <c:pt idx="21">
                  <c:v>43.922020233600058</c:v>
                </c:pt>
                <c:pt idx="22">
                  <c:v>41.69824574952532</c:v>
                </c:pt>
                <c:pt idx="23">
                  <c:v>42.792904087170513</c:v>
                </c:pt>
                <c:pt idx="24">
                  <c:v>43.476924853308873</c:v>
                </c:pt>
                <c:pt idx="25">
                  <c:v>44.508452905259901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489472"/>
        <c:axId val="101497040"/>
      </c:lineChart>
      <c:lineChart>
        <c:grouping val="standard"/>
        <c:varyColors val="0"/>
        <c:ser>
          <c:idx val="2"/>
          <c:order val="2"/>
          <c:tx>
            <c:strRef>
              <c:f>Sheet3!$D$1</c:f>
              <c:strCache>
                <c:ptCount val="1"/>
                <c:pt idx="0">
                  <c:v>VMT</c:v>
                </c:pt>
              </c:strCache>
            </c:strRef>
          </c:tx>
          <c:spPr>
            <a:ln w="34925" cap="rnd">
              <a:solidFill>
                <a:srgbClr val="AD3DB9"/>
              </a:solidFill>
              <a:round/>
            </a:ln>
            <a:effectLst/>
          </c:spPr>
          <c:marker>
            <c:symbol val="none"/>
          </c:marker>
          <c:cat>
            <c:numRef>
              <c:f>Sheet3!$A$2:$A$27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Sheet3!$D$2:$D$27</c:f>
              <c:numCache>
                <c:formatCode>_(* #,##0_);_(* \(#,##0\);_(* "-"??_);_(@_)</c:formatCode>
                <c:ptCount val="26"/>
                <c:pt idx="0">
                  <c:v>26306.28</c:v>
                </c:pt>
                <c:pt idx="1">
                  <c:v>26626.02</c:v>
                </c:pt>
                <c:pt idx="2">
                  <c:v>26386.945</c:v>
                </c:pt>
                <c:pt idx="3">
                  <c:v>27017.382125</c:v>
                </c:pt>
                <c:pt idx="4">
                  <c:v>27137.01197</c:v>
                </c:pt>
                <c:pt idx="5">
                  <c:v>28044.828290000001</c:v>
                </c:pt>
                <c:pt idx="6">
                  <c:v>28071.125810000001</c:v>
                </c:pt>
                <c:pt idx="7">
                  <c:v>28545.699540000001</c:v>
                </c:pt>
                <c:pt idx="8">
                  <c:v>29179.465465000001</c:v>
                </c:pt>
                <c:pt idx="9">
                  <c:v>29796.350139999999</c:v>
                </c:pt>
                <c:pt idx="10">
                  <c:v>30429.990870000001</c:v>
                </c:pt>
                <c:pt idx="11">
                  <c:v>30760.001240000001</c:v>
                </c:pt>
                <c:pt idx="12">
                  <c:v>31150.67972</c:v>
                </c:pt>
                <c:pt idx="13">
                  <c:v>31344.17571</c:v>
                </c:pt>
                <c:pt idx="14">
                  <c:v>31476.502079999998</c:v>
                </c:pt>
                <c:pt idx="15">
                  <c:v>31598.542020000001</c:v>
                </c:pt>
                <c:pt idx="16">
                  <c:v>31723.622045</c:v>
                </c:pt>
                <c:pt idx="17">
                  <c:v>31973.464909999999</c:v>
                </c:pt>
                <c:pt idx="18">
                  <c:v>31564.936835</c:v>
                </c:pt>
                <c:pt idx="19">
                  <c:v>31391.341375</c:v>
                </c:pt>
                <c:pt idx="20">
                  <c:v>31293.559335000002</c:v>
                </c:pt>
                <c:pt idx="21">
                  <c:v>31197.246784999999</c:v>
                </c:pt>
                <c:pt idx="22">
                  <c:v>31183.9283</c:v>
                </c:pt>
                <c:pt idx="23">
                  <c:v>30941.187239999999</c:v>
                </c:pt>
                <c:pt idx="24">
                  <c:v>31190.315435</c:v>
                </c:pt>
                <c:pt idx="25" formatCode="General">
                  <c:v>32755.516639912927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498320"/>
        <c:axId val="101497936"/>
      </c:lineChart>
      <c:catAx>
        <c:axId val="100489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497040"/>
        <c:crosses val="autoZero"/>
        <c:auto val="1"/>
        <c:lblAlgn val="ctr"/>
        <c:lblOffset val="100"/>
        <c:noMultiLvlLbl val="0"/>
      </c:catAx>
      <c:valAx>
        <c:axId val="101497040"/>
        <c:scaling>
          <c:orientation val="minMax"/>
          <c:min val="10"/>
        </c:scaling>
        <c:delete val="0"/>
        <c:axPos val="l"/>
        <c:majorGridlines>
          <c:spPr>
            <a:ln w="12700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 smtClean="0">
                    <a:solidFill>
                      <a:schemeClr val="accent5"/>
                    </a:solidFill>
                  </a:rPr>
                  <a:t>GHG Emissions MMTCO2e</a:t>
                </a:r>
                <a:endParaRPr lang="en-US" sz="1600" dirty="0">
                  <a:solidFill>
                    <a:schemeClr val="accent5"/>
                  </a:solidFill>
                </a:endParaRPr>
              </a:p>
            </c:rich>
          </c:tx>
          <c:layout>
            <c:manualLayout>
              <c:xMode val="edge"/>
              <c:yMode val="edge"/>
              <c:x val="1.6641919760029995E-2"/>
              <c:y val="0.254693810942026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489472"/>
        <c:crosses val="autoZero"/>
        <c:crossBetween val="between"/>
      </c:valAx>
      <c:valAx>
        <c:axId val="101497936"/>
        <c:scaling>
          <c:orientation val="minMax"/>
          <c:min val="50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9A36A4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 smtClean="0">
                    <a:solidFill>
                      <a:srgbClr val="9A36A4"/>
                    </a:solidFill>
                  </a:rPr>
                  <a:t>VMT million </a:t>
                </a:r>
                <a:r>
                  <a:rPr lang="en-US" sz="1600" dirty="0" smtClean="0">
                    <a:solidFill>
                      <a:srgbClr val="9A36A4"/>
                    </a:solidFill>
                  </a:rPr>
                  <a:t>miles</a:t>
                </a:r>
                <a:endParaRPr lang="en-US" sz="1600" dirty="0">
                  <a:solidFill>
                    <a:srgbClr val="9A36A4"/>
                  </a:solidFill>
                </a:endParaRPr>
              </a:p>
            </c:rich>
          </c:tx>
          <c:layout>
            <c:manualLayout>
              <c:xMode val="edge"/>
              <c:yMode val="edge"/>
              <c:x val="0.95836931494674282"/>
              <c:y val="0.306156056917755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9A36A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9A36A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498320"/>
        <c:crosses val="max"/>
        <c:crossBetween val="between"/>
      </c:valAx>
      <c:catAx>
        <c:axId val="1014983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14979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>
                <a:solidFill>
                  <a:srgbClr val="000000"/>
                </a:solidFill>
              </a:rPr>
              <a:t>GDP and Population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79898100972673"/>
          <c:y val="0.1806766917293233"/>
          <c:w val="0.71113509970917499"/>
          <c:h val="0.635542991336609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GDP (million current $)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Sheet4!$A$2:$A$29</c:f>
              <c:numCache>
                <c:formatCode>General</c:formatCod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numCache>
            </c:numRef>
          </c:cat>
          <c:val>
            <c:numRef>
              <c:f>Sheet4!$B$2:$B$29</c:f>
              <c:numCache>
                <c:formatCode>General</c:formatCode>
                <c:ptCount val="28"/>
                <c:pt idx="0">
                  <c:v>100169</c:v>
                </c:pt>
                <c:pt idx="1">
                  <c:v>101475</c:v>
                </c:pt>
                <c:pt idx="2">
                  <c:v>105759</c:v>
                </c:pt>
                <c:pt idx="3">
                  <c:v>107680</c:v>
                </c:pt>
                <c:pt idx="4">
                  <c:v>113115</c:v>
                </c:pt>
                <c:pt idx="5">
                  <c:v>123212</c:v>
                </c:pt>
                <c:pt idx="6">
                  <c:v>129111</c:v>
                </c:pt>
                <c:pt idx="7">
                  <c:v>140108</c:v>
                </c:pt>
                <c:pt idx="8">
                  <c:v>147911</c:v>
                </c:pt>
                <c:pt idx="9">
                  <c:v>154708</c:v>
                </c:pt>
                <c:pt idx="10">
                  <c:v>169004</c:v>
                </c:pt>
                <c:pt idx="11">
                  <c:v>175290</c:v>
                </c:pt>
                <c:pt idx="12">
                  <c:v>178017</c:v>
                </c:pt>
                <c:pt idx="13">
                  <c:v>183533</c:v>
                </c:pt>
                <c:pt idx="14">
                  <c:v>200407</c:v>
                </c:pt>
                <c:pt idx="15">
                  <c:v>210170</c:v>
                </c:pt>
                <c:pt idx="16">
                  <c:v>221420</c:v>
                </c:pt>
                <c:pt idx="17">
                  <c:v>236640</c:v>
                </c:pt>
                <c:pt idx="18">
                  <c:v>238211</c:v>
                </c:pt>
                <c:pt idx="19">
                  <c:v>233562</c:v>
                </c:pt>
                <c:pt idx="20">
                  <c:v>234528</c:v>
                </c:pt>
                <c:pt idx="21">
                  <c:v>234233</c:v>
                </c:pt>
                <c:pt idx="22">
                  <c:v>239462</c:v>
                </c:pt>
                <c:pt idx="23">
                  <c:v>240975</c:v>
                </c:pt>
                <c:pt idx="24">
                  <c:v>244612</c:v>
                </c:pt>
                <c:pt idx="25">
                  <c:v>253467</c:v>
                </c:pt>
                <c:pt idx="26" formatCode="#,##0">
                  <c:v>263379</c:v>
                </c:pt>
                <c:pt idx="27" formatCode="#,##0">
                  <c:v>260827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5772784"/>
        <c:axId val="315776312"/>
      </c:barChart>
      <c:lineChart>
        <c:grouping val="standard"/>
        <c:varyColors val="0"/>
        <c:ser>
          <c:idx val="1"/>
          <c:order val="1"/>
          <c:tx>
            <c:strRef>
              <c:f>Sheet4!$D$1</c:f>
              <c:strCache>
                <c:ptCount val="1"/>
                <c:pt idx="0">
                  <c:v>Population</c:v>
                </c:pt>
              </c:strCache>
            </c:strRef>
          </c:tx>
          <c:spPr>
            <a:ln w="28575" cap="rnd">
              <a:solidFill>
                <a:srgbClr val="B92183"/>
              </a:solidFill>
              <a:round/>
            </a:ln>
            <a:effectLst/>
          </c:spPr>
          <c:marker>
            <c:symbol val="none"/>
          </c:marker>
          <c:cat>
            <c:numRef>
              <c:f>Sheet4!$A$3:$A$29</c:f>
              <c:numCache>
                <c:formatCode>General</c:formatCode>
                <c:ptCount val="27"/>
                <c:pt idx="0">
                  <c:v>1991</c:v>
                </c:pt>
                <c:pt idx="1">
                  <c:v>1992</c:v>
                </c:pt>
                <c:pt idx="2">
                  <c:v>1993</c:v>
                </c:pt>
                <c:pt idx="3">
                  <c:v>1994</c:v>
                </c:pt>
                <c:pt idx="4">
                  <c:v>1995</c:v>
                </c:pt>
                <c:pt idx="5">
                  <c:v>1996</c:v>
                </c:pt>
                <c:pt idx="6">
                  <c:v>1997</c:v>
                </c:pt>
                <c:pt idx="7">
                  <c:v>1998</c:v>
                </c:pt>
                <c:pt idx="8">
                  <c:v>1999</c:v>
                </c:pt>
                <c:pt idx="9">
                  <c:v>2000</c:v>
                </c:pt>
                <c:pt idx="10">
                  <c:v>2001</c:v>
                </c:pt>
                <c:pt idx="11">
                  <c:v>2002</c:v>
                </c:pt>
                <c:pt idx="12">
                  <c:v>2003</c:v>
                </c:pt>
                <c:pt idx="13">
                  <c:v>2004</c:v>
                </c:pt>
                <c:pt idx="14">
                  <c:v>2005</c:v>
                </c:pt>
                <c:pt idx="15">
                  <c:v>2006</c:v>
                </c:pt>
                <c:pt idx="16">
                  <c:v>2007</c:v>
                </c:pt>
                <c:pt idx="17">
                  <c:v>2008</c:v>
                </c:pt>
                <c:pt idx="18">
                  <c:v>2009</c:v>
                </c:pt>
                <c:pt idx="19">
                  <c:v>2010</c:v>
                </c:pt>
                <c:pt idx="20">
                  <c:v>2011</c:v>
                </c:pt>
                <c:pt idx="21">
                  <c:v>2012</c:v>
                </c:pt>
                <c:pt idx="22">
                  <c:v>2013</c:v>
                </c:pt>
                <c:pt idx="23">
                  <c:v>2014</c:v>
                </c:pt>
                <c:pt idx="24">
                  <c:v>2015</c:v>
                </c:pt>
                <c:pt idx="25">
                  <c:v>2016</c:v>
                </c:pt>
                <c:pt idx="26">
                  <c:v>2017</c:v>
                </c:pt>
              </c:numCache>
            </c:numRef>
          </c:cat>
          <c:val>
            <c:numRef>
              <c:f>Sheet4!$D$2:$D$29</c:f>
              <c:numCache>
                <c:formatCode>#,##0</c:formatCode>
                <c:ptCount val="28"/>
                <c:pt idx="0">
                  <c:v>3291967</c:v>
                </c:pt>
                <c:pt idx="1">
                  <c:v>3302895</c:v>
                </c:pt>
                <c:pt idx="2">
                  <c:v>3300712</c:v>
                </c:pt>
                <c:pt idx="3">
                  <c:v>3309175</c:v>
                </c:pt>
                <c:pt idx="4">
                  <c:v>3316121</c:v>
                </c:pt>
                <c:pt idx="5">
                  <c:v>3324144</c:v>
                </c:pt>
                <c:pt idx="6">
                  <c:v>3336685</c:v>
                </c:pt>
                <c:pt idx="7">
                  <c:v>3349348</c:v>
                </c:pt>
                <c:pt idx="8">
                  <c:v>3365352</c:v>
                </c:pt>
                <c:pt idx="9">
                  <c:v>3386401</c:v>
                </c:pt>
                <c:pt idx="10">
                  <c:v>3411777</c:v>
                </c:pt>
                <c:pt idx="11">
                  <c:v>3432835</c:v>
                </c:pt>
                <c:pt idx="12">
                  <c:v>3458749</c:v>
                </c:pt>
                <c:pt idx="13">
                  <c:v>3484336</c:v>
                </c:pt>
                <c:pt idx="14">
                  <c:v>3496094</c:v>
                </c:pt>
                <c:pt idx="15">
                  <c:v>3506956</c:v>
                </c:pt>
                <c:pt idx="16">
                  <c:v>3517460</c:v>
                </c:pt>
                <c:pt idx="17">
                  <c:v>3527270</c:v>
                </c:pt>
                <c:pt idx="18">
                  <c:v>3545579</c:v>
                </c:pt>
                <c:pt idx="19">
                  <c:v>3561807</c:v>
                </c:pt>
                <c:pt idx="20">
                  <c:v>3579345</c:v>
                </c:pt>
                <c:pt idx="21">
                  <c:v>3590537</c:v>
                </c:pt>
                <c:pt idx="22">
                  <c:v>3594362</c:v>
                </c:pt>
                <c:pt idx="23">
                  <c:v>3599341</c:v>
                </c:pt>
                <c:pt idx="24">
                  <c:v>3596677</c:v>
                </c:pt>
                <c:pt idx="25">
                  <c:v>3590886</c:v>
                </c:pt>
                <c:pt idx="26">
                  <c:v>3576452</c:v>
                </c:pt>
                <c:pt idx="27">
                  <c:v>3588184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775920"/>
        <c:axId val="315773568"/>
      </c:lineChart>
      <c:catAx>
        <c:axId val="315772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776312"/>
        <c:crosses val="autoZero"/>
        <c:auto val="1"/>
        <c:lblAlgn val="ctr"/>
        <c:lblOffset val="100"/>
        <c:noMultiLvlLbl val="0"/>
      </c:catAx>
      <c:valAx>
        <c:axId val="315776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>
                    <a:solidFill>
                      <a:schemeClr val="accent6">
                        <a:lumMod val="75000"/>
                      </a:schemeClr>
                    </a:solidFill>
                  </a:rPr>
                  <a:t>GDP current (million</a:t>
                </a:r>
                <a:r>
                  <a:rPr lang="en-US" sz="1600" b="1" baseline="0">
                    <a:solidFill>
                      <a:schemeClr val="accent6">
                        <a:lumMod val="75000"/>
                      </a:schemeClr>
                    </a:solidFill>
                  </a:rPr>
                  <a:t> current $)</a:t>
                </a:r>
                <a:endParaRPr lang="en-US" sz="1600" b="1">
                  <a:solidFill>
                    <a:schemeClr val="accent6">
                      <a:lumMod val="75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1.1213682323323031E-2"/>
              <c:y val="0.2148237422762899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772784"/>
        <c:crosses val="autoZero"/>
        <c:crossBetween val="between"/>
      </c:valAx>
      <c:valAx>
        <c:axId val="31577356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B92183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>
                    <a:solidFill>
                      <a:srgbClr val="B92183"/>
                    </a:solidFill>
                  </a:rPr>
                  <a:t>Population</a:t>
                </a:r>
              </a:p>
            </c:rich>
          </c:tx>
          <c:layout>
            <c:manualLayout>
              <c:xMode val="edge"/>
              <c:yMode val="edge"/>
              <c:x val="0.9550608274805984"/>
              <c:y val="0.353820900742292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B92183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solidFill>
              <a:srgbClr val="B92183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B92183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775920"/>
        <c:crosses val="max"/>
        <c:crossBetween val="between"/>
      </c:valAx>
      <c:catAx>
        <c:axId val="3157759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15773568"/>
        <c:crosses val="autoZero"/>
        <c:auto val="1"/>
        <c:lblAlgn val="ctr"/>
        <c:lblOffset val="100"/>
        <c:noMultiLvlLbl val="0"/>
      </c:catAx>
      <c:spPr>
        <a:noFill/>
        <a:ln>
          <a:solidFill>
            <a:srgbClr val="000000"/>
          </a:solidFill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 smtClean="0"/>
              <a:t>2015</a:t>
            </a:r>
            <a:endParaRPr lang="en-US" sz="2400" b="1" dirty="0"/>
          </a:p>
        </c:rich>
      </c:tx>
      <c:layout>
        <c:manualLayout>
          <c:xMode val="edge"/>
          <c:yMode val="edge"/>
          <c:x val="0.19373756465449049"/>
          <c:y val="2.678725101215030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704538217146245"/>
          <c:y val="0.17133832874613256"/>
          <c:w val="0.55035854027916009"/>
          <c:h val="0.662612454255404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 from Generation (GWh)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0"/>
            <c:spPr>
              <a:solidFill>
                <a:srgbClr val="AD3DB9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accent2">
                        <a:lumMod val="10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Sheet1!$A$2:$A$7</c:f>
              <c:strCache>
                <c:ptCount val="6"/>
                <c:pt idx="0">
                  <c:v>CT</c:v>
                </c:pt>
                <c:pt idx="1">
                  <c:v>MA</c:v>
                </c:pt>
                <c:pt idx="2">
                  <c:v>NH</c:v>
                </c:pt>
                <c:pt idx="3">
                  <c:v>ME</c:v>
                </c:pt>
                <c:pt idx="4">
                  <c:v>RI</c:v>
                </c:pt>
                <c:pt idx="5">
                  <c:v>VT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32.5</c:v>
                </c:pt>
                <c:pt idx="1">
                  <c:v>31.3</c:v>
                </c:pt>
                <c:pt idx="2">
                  <c:v>18.8</c:v>
                </c:pt>
                <c:pt idx="3">
                  <c:v>8.1999999999999993</c:v>
                </c:pt>
                <c:pt idx="4">
                  <c:v>7.8</c:v>
                </c:pt>
                <c:pt idx="5">
                  <c:v>1.3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00716369965224"/>
          <c:y val="0.25980886674159426"/>
          <c:w val="0.1772834633778734"/>
          <c:h val="0.458048687186014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 smtClean="0"/>
              <a:t>2014</a:t>
            </a:r>
            <a:endParaRPr lang="en-US" sz="2400" b="1" dirty="0"/>
          </a:p>
        </c:rich>
      </c:tx>
      <c:layout>
        <c:manualLayout>
          <c:xMode val="edge"/>
          <c:yMode val="edge"/>
          <c:x val="0.23957594936708856"/>
          <c:y val="3.39305179487237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150687824076775"/>
          <c:y val="0.16823744727182374"/>
          <c:w val="0.4791952068950262"/>
          <c:h val="0.67642347740556441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9A36A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numFmt formatCode="#,##0.0_);\(#,##0.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accent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Sheet9!$A$10:$F$10</c:f>
              <c:strCache>
                <c:ptCount val="6"/>
                <c:pt idx="0">
                  <c:v>CT</c:v>
                </c:pt>
                <c:pt idx="1">
                  <c:v>MA</c:v>
                </c:pt>
                <c:pt idx="2">
                  <c:v>NH</c:v>
                </c:pt>
                <c:pt idx="3">
                  <c:v>ME</c:v>
                </c:pt>
                <c:pt idx="4">
                  <c:v>RI</c:v>
                </c:pt>
                <c:pt idx="5">
                  <c:v>VT</c:v>
                </c:pt>
              </c:strCache>
            </c:strRef>
          </c:cat>
          <c:val>
            <c:numRef>
              <c:f>Sheet9!$A$11:$F$11</c:f>
              <c:numCache>
                <c:formatCode>General</c:formatCode>
                <c:ptCount val="6"/>
                <c:pt idx="0">
                  <c:v>26.258571204444571</c:v>
                </c:pt>
                <c:pt idx="1">
                  <c:v>30.430890482386925</c:v>
                </c:pt>
                <c:pt idx="2">
                  <c:v>18.28677427392785</c:v>
                </c:pt>
                <c:pt idx="3">
                  <c:v>9.177994961100806</c:v>
                </c:pt>
                <c:pt idx="4">
                  <c:v>9.8793801969415913</c:v>
                </c:pt>
                <c:pt idx="5">
                  <c:v>5.967311756508578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938373364502477"/>
          <c:y val="0.25342210271922128"/>
          <c:w val="0.14152681241032034"/>
          <c:h val="0.450124201165939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/>
              <a:t>CT RECs by Source &amp; Year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3081586632656829E-2"/>
          <c:y val="9.528580603725112E-2"/>
          <c:w val="0.66173174672184387"/>
          <c:h val="0.6566947157421892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Sheet7!$B$1</c:f>
              <c:strCache>
                <c:ptCount val="1"/>
                <c:pt idx="0">
                  <c:v>Biodiesel1</c:v>
                </c:pt>
              </c:strCache>
            </c:strRef>
          </c:tx>
          <c:spPr>
            <a:solidFill>
              <a:srgbClr val="F1B1DA"/>
            </a:solidFill>
            <a:ln>
              <a:noFill/>
            </a:ln>
            <a:effectLst/>
          </c:spPr>
          <c:invertIfNegative val="0"/>
          <c:cat>
            <c:numRef>
              <c:f>Sheet7!$A$2:$A$16</c:f>
              <c:numCache>
                <c:formatCode>General</c:formatCode>
                <c:ptCount val="15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Sheet7!$B$2:$B$16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138</c:v>
                </c:pt>
                <c:pt idx="9">
                  <c:v>64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Sheet7!$C$1</c:f>
              <c:strCache>
                <c:ptCount val="1"/>
                <c:pt idx="0">
                  <c:v>Biomass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numRef>
              <c:f>Sheet7!$A$2:$A$16</c:f>
              <c:numCache>
                <c:formatCode>General</c:formatCode>
                <c:ptCount val="15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Sheet7!$C$2:$C$16</c:f>
              <c:numCache>
                <c:formatCode>General</c:formatCode>
                <c:ptCount val="15"/>
                <c:pt idx="0">
                  <c:v>1</c:v>
                </c:pt>
                <c:pt idx="1">
                  <c:v>78448</c:v>
                </c:pt>
                <c:pt idx="2">
                  <c:v>93662</c:v>
                </c:pt>
                <c:pt idx="3">
                  <c:v>102980</c:v>
                </c:pt>
                <c:pt idx="4">
                  <c:v>118551</c:v>
                </c:pt>
                <c:pt idx="5">
                  <c:v>267008</c:v>
                </c:pt>
                <c:pt idx="6">
                  <c:v>381845</c:v>
                </c:pt>
                <c:pt idx="7">
                  <c:v>441590</c:v>
                </c:pt>
                <c:pt idx="8">
                  <c:v>356068</c:v>
                </c:pt>
                <c:pt idx="9">
                  <c:v>356939</c:v>
                </c:pt>
                <c:pt idx="10">
                  <c:v>455653</c:v>
                </c:pt>
                <c:pt idx="11">
                  <c:v>619585</c:v>
                </c:pt>
                <c:pt idx="12">
                  <c:v>787512</c:v>
                </c:pt>
                <c:pt idx="13">
                  <c:v>835611</c:v>
                </c:pt>
                <c:pt idx="14">
                  <c:v>712775</c:v>
                </c:pt>
              </c:numCache>
            </c:numRef>
          </c:val>
        </c:ser>
        <c:ser>
          <c:idx val="2"/>
          <c:order val="2"/>
          <c:tx>
            <c:strRef>
              <c:f>Sheet7!$D$1</c:f>
              <c:strCache>
                <c:ptCount val="1"/>
                <c:pt idx="0">
                  <c:v>Diesel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numRef>
              <c:f>Sheet7!$A$2:$A$16</c:f>
              <c:numCache>
                <c:formatCode>General</c:formatCode>
                <c:ptCount val="15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Sheet7!$D$2:$D$16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3158</c:v>
                </c:pt>
                <c:pt idx="7">
                  <c:v>3911</c:v>
                </c:pt>
                <c:pt idx="8">
                  <c:v>1553</c:v>
                </c:pt>
                <c:pt idx="9">
                  <c:v>1024</c:v>
                </c:pt>
                <c:pt idx="10">
                  <c:v>0</c:v>
                </c:pt>
                <c:pt idx="11">
                  <c:v>0</c:v>
                </c:pt>
                <c:pt idx="12">
                  <c:v>468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</c:ser>
        <c:ser>
          <c:idx val="3"/>
          <c:order val="3"/>
          <c:tx>
            <c:strRef>
              <c:f>Sheet7!$E$1</c:f>
              <c:strCache>
                <c:ptCount val="1"/>
                <c:pt idx="0">
                  <c:v>Digester Gas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Sheet7!$A$2:$A$16</c:f>
              <c:numCache>
                <c:formatCode>General</c:formatCode>
                <c:ptCount val="15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Sheet7!$E$2:$E$16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343</c:v>
                </c:pt>
                <c:pt idx="9">
                  <c:v>4798</c:v>
                </c:pt>
                <c:pt idx="10">
                  <c:v>9109</c:v>
                </c:pt>
                <c:pt idx="11">
                  <c:v>8656</c:v>
                </c:pt>
                <c:pt idx="12">
                  <c:v>3287</c:v>
                </c:pt>
                <c:pt idx="13">
                  <c:v>7897</c:v>
                </c:pt>
                <c:pt idx="14">
                  <c:v>12550</c:v>
                </c:pt>
              </c:numCache>
            </c:numRef>
          </c:val>
        </c:ser>
        <c:ser>
          <c:idx val="4"/>
          <c:order val="4"/>
          <c:tx>
            <c:strRef>
              <c:f>Sheet7!$F$1</c:f>
              <c:strCache>
                <c:ptCount val="1"/>
                <c:pt idx="0">
                  <c:v>Fuel cell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numRef>
              <c:f>Sheet7!$A$2:$A$16</c:f>
              <c:numCache>
                <c:formatCode>General</c:formatCode>
                <c:ptCount val="15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Sheet7!$F$2:$F$16</c:f>
              <c:numCache>
                <c:formatCode>General</c:formatCode>
                <c:ptCount val="15"/>
                <c:pt idx="0">
                  <c:v>0</c:v>
                </c:pt>
                <c:pt idx="1">
                  <c:v>2737</c:v>
                </c:pt>
                <c:pt idx="2">
                  <c:v>5966</c:v>
                </c:pt>
                <c:pt idx="3">
                  <c:v>7198</c:v>
                </c:pt>
                <c:pt idx="4">
                  <c:v>7283</c:v>
                </c:pt>
                <c:pt idx="5">
                  <c:v>7939</c:v>
                </c:pt>
                <c:pt idx="6">
                  <c:v>13599</c:v>
                </c:pt>
                <c:pt idx="7">
                  <c:v>12295</c:v>
                </c:pt>
                <c:pt idx="8">
                  <c:v>16590</c:v>
                </c:pt>
                <c:pt idx="9">
                  <c:v>34917</c:v>
                </c:pt>
                <c:pt idx="10">
                  <c:v>59696</c:v>
                </c:pt>
                <c:pt idx="11">
                  <c:v>194101</c:v>
                </c:pt>
                <c:pt idx="12">
                  <c:v>204112</c:v>
                </c:pt>
                <c:pt idx="13">
                  <c:v>258091</c:v>
                </c:pt>
                <c:pt idx="14">
                  <c:v>304857</c:v>
                </c:pt>
              </c:numCache>
            </c:numRef>
          </c:val>
        </c:ser>
        <c:ser>
          <c:idx val="5"/>
          <c:order val="5"/>
          <c:tx>
            <c:strRef>
              <c:f>Sheet7!$G$1</c:f>
              <c:strCache>
                <c:ptCount val="1"/>
                <c:pt idx="0">
                  <c:v>Hydroelectric/Hydropower</c:v>
                </c:pt>
              </c:strCache>
            </c:strRef>
          </c:tx>
          <c:spPr>
            <a:solidFill>
              <a:srgbClr val="C7D420"/>
            </a:solidFill>
            <a:ln>
              <a:noFill/>
            </a:ln>
            <a:effectLst/>
          </c:spPr>
          <c:invertIfNegative val="0"/>
          <c:cat>
            <c:numRef>
              <c:f>Sheet7!$A$2:$A$16</c:f>
              <c:numCache>
                <c:formatCode>General</c:formatCode>
                <c:ptCount val="15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Sheet7!$G$2:$G$16</c:f>
              <c:numCache>
                <c:formatCode>General</c:formatCode>
                <c:ptCount val="15"/>
                <c:pt idx="0">
                  <c:v>91089</c:v>
                </c:pt>
                <c:pt idx="1">
                  <c:v>161520</c:v>
                </c:pt>
                <c:pt idx="2">
                  <c:v>270128</c:v>
                </c:pt>
                <c:pt idx="3">
                  <c:v>344565</c:v>
                </c:pt>
                <c:pt idx="4">
                  <c:v>376902</c:v>
                </c:pt>
                <c:pt idx="5">
                  <c:v>546941</c:v>
                </c:pt>
                <c:pt idx="6">
                  <c:v>504902</c:v>
                </c:pt>
                <c:pt idx="7">
                  <c:v>464985</c:v>
                </c:pt>
                <c:pt idx="8">
                  <c:v>382975</c:v>
                </c:pt>
                <c:pt idx="9">
                  <c:v>257755</c:v>
                </c:pt>
                <c:pt idx="10">
                  <c:v>465199</c:v>
                </c:pt>
                <c:pt idx="11">
                  <c:v>456964</c:v>
                </c:pt>
                <c:pt idx="12">
                  <c:v>441661</c:v>
                </c:pt>
                <c:pt idx="13">
                  <c:v>397545</c:v>
                </c:pt>
                <c:pt idx="14">
                  <c:v>304152</c:v>
                </c:pt>
              </c:numCache>
            </c:numRef>
          </c:val>
        </c:ser>
        <c:ser>
          <c:idx val="6"/>
          <c:order val="6"/>
          <c:tx>
            <c:strRef>
              <c:f>Sheet7!$H$1</c:f>
              <c:strCache>
                <c:ptCount val="1"/>
                <c:pt idx="0">
                  <c:v>Jet</c:v>
                </c:pt>
              </c:strCache>
            </c:strRef>
          </c:tx>
          <c:spPr>
            <a:solidFill>
              <a:srgbClr val="01FF74"/>
            </a:solidFill>
            <a:ln>
              <a:noFill/>
            </a:ln>
            <a:effectLst/>
          </c:spPr>
          <c:invertIfNegative val="0"/>
          <c:cat>
            <c:numRef>
              <c:f>Sheet7!$A$2:$A$16</c:f>
              <c:numCache>
                <c:formatCode>General</c:formatCode>
                <c:ptCount val="15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Sheet7!$H$2:$H$16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247</c:v>
                </c:pt>
                <c:pt idx="7">
                  <c:v>388</c:v>
                </c:pt>
                <c:pt idx="8">
                  <c:v>248</c:v>
                </c:pt>
                <c:pt idx="9">
                  <c:v>62</c:v>
                </c:pt>
                <c:pt idx="10">
                  <c:v>0</c:v>
                </c:pt>
                <c:pt idx="11">
                  <c:v>0</c:v>
                </c:pt>
                <c:pt idx="12">
                  <c:v>121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</c:ser>
        <c:ser>
          <c:idx val="7"/>
          <c:order val="7"/>
          <c:tx>
            <c:strRef>
              <c:f>Sheet7!$I$1</c:f>
              <c:strCache>
                <c:ptCount val="1"/>
                <c:pt idx="0">
                  <c:v>Landfill gas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numRef>
              <c:f>Sheet7!$A$2:$A$16</c:f>
              <c:numCache>
                <c:formatCode>General</c:formatCode>
                <c:ptCount val="15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Sheet7!$I$2:$I$16</c:f>
              <c:numCache>
                <c:formatCode>General</c:formatCode>
                <c:ptCount val="15"/>
                <c:pt idx="0">
                  <c:v>29857</c:v>
                </c:pt>
                <c:pt idx="1">
                  <c:v>183428</c:v>
                </c:pt>
                <c:pt idx="2">
                  <c:v>181120</c:v>
                </c:pt>
                <c:pt idx="3">
                  <c:v>127143</c:v>
                </c:pt>
                <c:pt idx="4">
                  <c:v>247760</c:v>
                </c:pt>
                <c:pt idx="5">
                  <c:v>310063</c:v>
                </c:pt>
                <c:pt idx="6">
                  <c:v>367385</c:v>
                </c:pt>
                <c:pt idx="7">
                  <c:v>249633</c:v>
                </c:pt>
                <c:pt idx="8">
                  <c:v>102916</c:v>
                </c:pt>
                <c:pt idx="9">
                  <c:v>166418</c:v>
                </c:pt>
                <c:pt idx="10">
                  <c:v>192383</c:v>
                </c:pt>
                <c:pt idx="11">
                  <c:v>200320</c:v>
                </c:pt>
                <c:pt idx="12">
                  <c:v>304106</c:v>
                </c:pt>
                <c:pt idx="13">
                  <c:v>189534</c:v>
                </c:pt>
                <c:pt idx="14">
                  <c:v>272755</c:v>
                </c:pt>
              </c:numCache>
            </c:numRef>
          </c:val>
        </c:ser>
        <c:ser>
          <c:idx val="8"/>
          <c:order val="8"/>
          <c:tx>
            <c:strRef>
              <c:f>Sheet7!$J$1</c:f>
              <c:strCache>
                <c:ptCount val="1"/>
                <c:pt idx="0">
                  <c:v>Municipal solid waste</c:v>
                </c:pt>
              </c:strCache>
            </c:strRef>
          </c:tx>
          <c:spPr>
            <a:solidFill>
              <a:srgbClr val="54DBDE"/>
            </a:solidFill>
            <a:ln>
              <a:noFill/>
            </a:ln>
            <a:effectLst/>
          </c:spPr>
          <c:invertIfNegative val="0"/>
          <c:cat>
            <c:numRef>
              <c:f>Sheet7!$A$2:$A$16</c:f>
              <c:numCache>
                <c:formatCode>General</c:formatCode>
                <c:ptCount val="15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Sheet7!$J$2:$J$16</c:f>
              <c:numCache>
                <c:formatCode>General</c:formatCode>
                <c:ptCount val="15"/>
                <c:pt idx="0">
                  <c:v>751172</c:v>
                </c:pt>
                <c:pt idx="1">
                  <c:v>725182</c:v>
                </c:pt>
                <c:pt idx="2">
                  <c:v>716994</c:v>
                </c:pt>
                <c:pt idx="3">
                  <c:v>708191</c:v>
                </c:pt>
                <c:pt idx="4">
                  <c:v>633518</c:v>
                </c:pt>
                <c:pt idx="5">
                  <c:v>723203</c:v>
                </c:pt>
                <c:pt idx="6">
                  <c:v>206042</c:v>
                </c:pt>
                <c:pt idx="7">
                  <c:v>157637</c:v>
                </c:pt>
                <c:pt idx="8">
                  <c:v>149991</c:v>
                </c:pt>
                <c:pt idx="9">
                  <c:v>265477</c:v>
                </c:pt>
                <c:pt idx="10">
                  <c:v>328339</c:v>
                </c:pt>
                <c:pt idx="11">
                  <c:v>471841</c:v>
                </c:pt>
                <c:pt idx="12">
                  <c:v>326083</c:v>
                </c:pt>
                <c:pt idx="13">
                  <c:v>260311</c:v>
                </c:pt>
                <c:pt idx="14">
                  <c:v>237955</c:v>
                </c:pt>
              </c:numCache>
            </c:numRef>
          </c:val>
        </c:ser>
        <c:ser>
          <c:idx val="9"/>
          <c:order val="9"/>
          <c:tx>
            <c:strRef>
              <c:f>Sheet7!$K$1</c:f>
              <c:strCache>
                <c:ptCount val="1"/>
                <c:pt idx="0">
                  <c:v>Natural gas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numRef>
              <c:f>Sheet7!$A$2:$A$16</c:f>
              <c:numCache>
                <c:formatCode>General</c:formatCode>
                <c:ptCount val="15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Sheet7!$K$2:$K$16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113353</c:v>
                </c:pt>
                <c:pt idx="6">
                  <c:v>454275</c:v>
                </c:pt>
                <c:pt idx="7">
                  <c:v>569787</c:v>
                </c:pt>
                <c:pt idx="8">
                  <c:v>626649</c:v>
                </c:pt>
                <c:pt idx="9">
                  <c:v>731195</c:v>
                </c:pt>
                <c:pt idx="10">
                  <c:v>804175</c:v>
                </c:pt>
                <c:pt idx="11">
                  <c:v>970505</c:v>
                </c:pt>
                <c:pt idx="12">
                  <c:v>1003554</c:v>
                </c:pt>
                <c:pt idx="13">
                  <c:v>59899</c:v>
                </c:pt>
                <c:pt idx="14">
                  <c:v>102295</c:v>
                </c:pt>
              </c:numCache>
            </c:numRef>
          </c:val>
        </c:ser>
        <c:ser>
          <c:idx val="10"/>
          <c:order val="10"/>
          <c:tx>
            <c:strRef>
              <c:f>Sheet7!$L$1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Sheet7!$A$2:$A$16</c:f>
              <c:numCache>
                <c:formatCode>General</c:formatCode>
                <c:ptCount val="15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Sheet7!$L$2:$L$16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53</c:v>
                </c:pt>
                <c:pt idx="7">
                  <c:v>598</c:v>
                </c:pt>
                <c:pt idx="8">
                  <c:v>957</c:v>
                </c:pt>
                <c:pt idx="9">
                  <c:v>1</c:v>
                </c:pt>
                <c:pt idx="10">
                  <c:v>1159</c:v>
                </c:pt>
                <c:pt idx="11">
                  <c:v>5825</c:v>
                </c:pt>
                <c:pt idx="12">
                  <c:v>9552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</c:ser>
        <c:ser>
          <c:idx val="11"/>
          <c:order val="11"/>
          <c:tx>
            <c:strRef>
              <c:f>Sheet7!$M$1</c:f>
              <c:strCache>
                <c:ptCount val="1"/>
                <c:pt idx="0">
                  <c:v>Solar Photovoltaic</c:v>
                </c:pt>
              </c:strCache>
            </c:strRef>
          </c:tx>
          <c:spPr>
            <a:solidFill>
              <a:srgbClr val="1F03EF"/>
            </a:solidFill>
            <a:ln>
              <a:noFill/>
            </a:ln>
            <a:effectLst/>
          </c:spPr>
          <c:invertIfNegative val="0"/>
          <c:cat>
            <c:numRef>
              <c:f>Sheet7!$A$2:$A$16</c:f>
              <c:numCache>
                <c:formatCode>General</c:formatCode>
                <c:ptCount val="15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Sheet7!$M$2:$M$16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108</c:v>
                </c:pt>
                <c:pt idx="5">
                  <c:v>174</c:v>
                </c:pt>
                <c:pt idx="6">
                  <c:v>3196</c:v>
                </c:pt>
                <c:pt idx="7">
                  <c:v>11605</c:v>
                </c:pt>
                <c:pt idx="8">
                  <c:v>14416</c:v>
                </c:pt>
                <c:pt idx="9">
                  <c:v>17312</c:v>
                </c:pt>
                <c:pt idx="10">
                  <c:v>28718</c:v>
                </c:pt>
                <c:pt idx="11">
                  <c:v>58479</c:v>
                </c:pt>
                <c:pt idx="12">
                  <c:v>89889</c:v>
                </c:pt>
                <c:pt idx="13">
                  <c:v>170214</c:v>
                </c:pt>
                <c:pt idx="14">
                  <c:v>250674</c:v>
                </c:pt>
              </c:numCache>
            </c:numRef>
          </c:val>
        </c:ser>
        <c:ser>
          <c:idx val="12"/>
          <c:order val="12"/>
          <c:tx>
            <c:strRef>
              <c:f>Sheet7!$N$1</c:f>
              <c:strCache>
                <c:ptCount val="1"/>
                <c:pt idx="0">
                  <c:v>Trash-to-energy</c:v>
                </c:pt>
              </c:strCache>
            </c:strRef>
          </c:tx>
          <c:spPr>
            <a:solidFill>
              <a:srgbClr val="9148C8"/>
            </a:solidFill>
            <a:ln>
              <a:noFill/>
            </a:ln>
            <a:effectLst/>
          </c:spPr>
          <c:invertIfNegative val="0"/>
          <c:cat>
            <c:numRef>
              <c:f>Sheet7!$A$2:$A$16</c:f>
              <c:numCache>
                <c:formatCode>General</c:formatCode>
                <c:ptCount val="15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Sheet7!$N$2:$N$16</c:f>
              <c:numCache>
                <c:formatCode>General</c:formatCode>
                <c:ptCount val="15"/>
                <c:pt idx="0">
                  <c:v>10020</c:v>
                </c:pt>
                <c:pt idx="1">
                  <c:v>373918</c:v>
                </c:pt>
                <c:pt idx="2">
                  <c:v>135047</c:v>
                </c:pt>
                <c:pt idx="3">
                  <c:v>220353</c:v>
                </c:pt>
                <c:pt idx="4">
                  <c:v>383493</c:v>
                </c:pt>
                <c:pt idx="5">
                  <c:v>377245</c:v>
                </c:pt>
                <c:pt idx="6">
                  <c:v>413990</c:v>
                </c:pt>
                <c:pt idx="7">
                  <c:v>524643</c:v>
                </c:pt>
                <c:pt idx="8">
                  <c:v>373410</c:v>
                </c:pt>
                <c:pt idx="9">
                  <c:v>512017</c:v>
                </c:pt>
                <c:pt idx="10">
                  <c:v>500598</c:v>
                </c:pt>
                <c:pt idx="11">
                  <c:v>479076</c:v>
                </c:pt>
                <c:pt idx="12">
                  <c:v>446215</c:v>
                </c:pt>
                <c:pt idx="13">
                  <c:v>505071</c:v>
                </c:pt>
                <c:pt idx="14">
                  <c:v>644296</c:v>
                </c:pt>
              </c:numCache>
            </c:numRef>
          </c:val>
        </c:ser>
        <c:ser>
          <c:idx val="13"/>
          <c:order val="13"/>
          <c:tx>
            <c:strRef>
              <c:f>Sheet7!$O$1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BB4CC4"/>
            </a:solidFill>
            <a:ln>
              <a:noFill/>
            </a:ln>
            <a:effectLst/>
          </c:spPr>
          <c:invertIfNegative val="0"/>
          <c:cat>
            <c:numRef>
              <c:f>Sheet7!$A$2:$A$16</c:f>
              <c:numCache>
                <c:formatCode>General</c:formatCode>
                <c:ptCount val="15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Sheet7!$O$2:$O$16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10000</c:v>
                </c:pt>
                <c:pt idx="4">
                  <c:v>42734</c:v>
                </c:pt>
                <c:pt idx="5">
                  <c:v>32500</c:v>
                </c:pt>
                <c:pt idx="6">
                  <c:v>88788</c:v>
                </c:pt>
                <c:pt idx="7">
                  <c:v>139679</c:v>
                </c:pt>
                <c:pt idx="8">
                  <c:v>150151</c:v>
                </c:pt>
                <c:pt idx="9">
                  <c:v>24109</c:v>
                </c:pt>
                <c:pt idx="10">
                  <c:v>93574</c:v>
                </c:pt>
                <c:pt idx="11">
                  <c:v>314881</c:v>
                </c:pt>
                <c:pt idx="12">
                  <c:v>623145</c:v>
                </c:pt>
                <c:pt idx="13">
                  <c:v>613030</c:v>
                </c:pt>
                <c:pt idx="14">
                  <c:v>1203383</c:v>
                </c:pt>
              </c:numCache>
            </c:numRef>
          </c:val>
        </c:ser>
        <c:ser>
          <c:idx val="14"/>
          <c:order val="14"/>
          <c:tx>
            <c:strRef>
              <c:f>Sheet7!$P$1</c:f>
              <c:strCache>
                <c:ptCount val="1"/>
                <c:pt idx="0">
                  <c:v>Wood</c:v>
                </c:pt>
              </c:strCache>
            </c:strRef>
          </c:tx>
          <c:spPr>
            <a:solidFill>
              <a:srgbClr val="B92183"/>
            </a:solidFill>
            <a:ln>
              <a:noFill/>
            </a:ln>
            <a:effectLst/>
          </c:spPr>
          <c:invertIfNegative val="0"/>
          <c:cat>
            <c:numRef>
              <c:f>Sheet7!$A$2:$A$16</c:f>
              <c:numCache>
                <c:formatCode>General</c:formatCode>
                <c:ptCount val="15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Sheet7!$P$2:$P$16</c:f>
              <c:numCache>
                <c:formatCode>General</c:formatCode>
                <c:ptCount val="15"/>
                <c:pt idx="0">
                  <c:v>615</c:v>
                </c:pt>
                <c:pt idx="1">
                  <c:v>88520</c:v>
                </c:pt>
                <c:pt idx="2">
                  <c:v>261617</c:v>
                </c:pt>
                <c:pt idx="3">
                  <c:v>250223</c:v>
                </c:pt>
                <c:pt idx="4">
                  <c:v>500039</c:v>
                </c:pt>
                <c:pt idx="5">
                  <c:v>1066323</c:v>
                </c:pt>
                <c:pt idx="6">
                  <c:v>1157982</c:v>
                </c:pt>
                <c:pt idx="7">
                  <c:v>1175906</c:v>
                </c:pt>
                <c:pt idx="8">
                  <c:v>1084069</c:v>
                </c:pt>
                <c:pt idx="9">
                  <c:v>1198983</c:v>
                </c:pt>
                <c:pt idx="10">
                  <c:v>1397056</c:v>
                </c:pt>
                <c:pt idx="11">
                  <c:v>1677178</c:v>
                </c:pt>
                <c:pt idx="12">
                  <c:v>1877702</c:v>
                </c:pt>
                <c:pt idx="13">
                  <c:v>1864868</c:v>
                </c:pt>
                <c:pt idx="14">
                  <c:v>1460211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1933360"/>
        <c:axId val="101933752"/>
      </c:barChart>
      <c:catAx>
        <c:axId val="101933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933752"/>
        <c:crosses val="autoZero"/>
        <c:auto val="1"/>
        <c:lblAlgn val="ctr"/>
        <c:lblOffset val="100"/>
        <c:noMultiLvlLbl val="0"/>
      </c:catAx>
      <c:valAx>
        <c:axId val="101933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MWh</a:t>
                </a:r>
              </a:p>
            </c:rich>
          </c:tx>
          <c:layout>
            <c:manualLayout>
              <c:xMode val="edge"/>
              <c:yMode val="edge"/>
              <c:x val="0.39574695801061677"/>
              <c:y val="0.83651979118895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933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5754032279707373"/>
          <c:y val="9.6219946148991084E-2"/>
          <c:w val="0.2209810583493014"/>
          <c:h val="0.7427589194792279"/>
        </c:manualLayout>
      </c:layout>
      <c:overlay val="0"/>
      <c:spPr>
        <a:solidFill>
          <a:schemeClr val="tx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 i="0" baseline="0" dirty="0" smtClean="0">
                <a:effectLst/>
              </a:rPr>
              <a:t>2015 CT RECs</a:t>
            </a:r>
            <a:endParaRPr lang="en-US" sz="32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928778722955614"/>
          <c:y val="0.17217205611718109"/>
          <c:w val="0.64555451245567996"/>
          <c:h val="0.6711607539519274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Sheet8!$B$1</c:f>
              <c:strCache>
                <c:ptCount val="1"/>
                <c:pt idx="0">
                  <c:v>In CT</c:v>
                </c:pt>
              </c:strCache>
            </c:strRef>
          </c:tx>
          <c:spPr>
            <a:solidFill>
              <a:srgbClr val="B92183"/>
            </a:solid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Sheet8!$B$2:$B$15</c:f>
              <c:numCache>
                <c:formatCode>_(* #,##0_);_(* \(#,##0\);_(* "-"??_);_(@_)</c:formatCode>
                <c:ptCount val="14"/>
                <c:pt idx="0">
                  <c:v>195215</c:v>
                </c:pt>
                <c:pt idx="1">
                  <c:v>468</c:v>
                </c:pt>
                <c:pt idx="2">
                  <c:v>0</c:v>
                </c:pt>
                <c:pt idx="3">
                  <c:v>204112</c:v>
                </c:pt>
                <c:pt idx="4">
                  <c:v>76537</c:v>
                </c:pt>
                <c:pt idx="5">
                  <c:v>121</c:v>
                </c:pt>
                <c:pt idx="6">
                  <c:v>13677</c:v>
                </c:pt>
                <c:pt idx="7">
                  <c:v>326083</c:v>
                </c:pt>
                <c:pt idx="8">
                  <c:v>1003554</c:v>
                </c:pt>
                <c:pt idx="9">
                  <c:v>9552</c:v>
                </c:pt>
                <c:pt idx="10">
                  <c:v>88005</c:v>
                </c:pt>
                <c:pt idx="11">
                  <c:v>404987</c:v>
                </c:pt>
                <c:pt idx="12">
                  <c:v>2154</c:v>
                </c:pt>
                <c:pt idx="13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Sheet8!$C$1</c:f>
              <c:strCache>
                <c:ptCount val="1"/>
                <c:pt idx="0">
                  <c:v>From MA</c:v>
                </c:pt>
              </c:strCache>
            </c:strRef>
          </c:tx>
          <c:spPr>
            <a:solidFill>
              <a:srgbClr val="9148C8"/>
            </a:solid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Sheet8!$C$2:$C$15</c:f>
              <c:numCache>
                <c:formatCode>_(* #,##0_);_(* \(#,##0\);_(* "-"??_);_(@_)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9841</c:v>
                </c:pt>
                <c:pt idx="5">
                  <c:v>0</c:v>
                </c:pt>
                <c:pt idx="6">
                  <c:v>47994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90</c:v>
                </c:pt>
                <c:pt idx="11">
                  <c:v>5652</c:v>
                </c:pt>
                <c:pt idx="12">
                  <c:v>0</c:v>
                </c:pt>
                <c:pt idx="13">
                  <c:v>113233</c:v>
                </c:pt>
              </c:numCache>
            </c:numRef>
          </c:val>
        </c:ser>
        <c:ser>
          <c:idx val="2"/>
          <c:order val="2"/>
          <c:tx>
            <c:strRef>
              <c:f>Sheet8!$D$1</c:f>
              <c:strCache>
                <c:ptCount val="1"/>
                <c:pt idx="0">
                  <c:v>to MA</c:v>
                </c:pt>
              </c:strCache>
            </c:strRef>
          </c:tx>
          <c:spPr>
            <a:pattFill prst="narVert">
              <a:fgClr>
                <a:srgbClr val="9148C8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Sheet8!$D$2:$D$15</c:f>
              <c:numCache>
                <c:formatCode>_(* #,##0_);_(* \(#,##0\);_(* "-"??_);_(@_)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-24740</c:v>
                </c:pt>
                <c:pt idx="5">
                  <c:v>0</c:v>
                </c:pt>
                <c:pt idx="6">
                  <c:v>-4881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-908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</c:ser>
        <c:ser>
          <c:idx val="3"/>
          <c:order val="3"/>
          <c:tx>
            <c:strRef>
              <c:f>Sheet8!$E$1</c:f>
              <c:strCache>
                <c:ptCount val="1"/>
                <c:pt idx="0">
                  <c:v>From ME</c:v>
                </c:pt>
              </c:strCache>
            </c:strRef>
          </c:tx>
          <c:spPr>
            <a:solidFill>
              <a:schemeClr val="bg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Sheet8!$E$2:$E$15</c:f>
              <c:numCache>
                <c:formatCode>General</c:formatCode>
                <c:ptCount val="14"/>
                <c:pt idx="0">
                  <c:v>3466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151773</c:v>
                </c:pt>
                <c:pt idx="5">
                  <c:v>0</c:v>
                </c:pt>
                <c:pt idx="6">
                  <c:v>6401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93</c:v>
                </c:pt>
                <c:pt idx="11">
                  <c:v>35576</c:v>
                </c:pt>
                <c:pt idx="12">
                  <c:v>223855</c:v>
                </c:pt>
                <c:pt idx="13">
                  <c:v>1038898</c:v>
                </c:pt>
              </c:numCache>
            </c:numRef>
          </c:val>
        </c:ser>
        <c:ser>
          <c:idx val="4"/>
          <c:order val="4"/>
          <c:tx>
            <c:strRef>
              <c:f>Sheet8!$F$1</c:f>
              <c:strCache>
                <c:ptCount val="1"/>
                <c:pt idx="0">
                  <c:v>to ME</c:v>
                </c:pt>
              </c:strCache>
            </c:strRef>
          </c:tx>
          <c:spPr>
            <a:pattFill prst="narVert">
              <a:fgClr>
                <a:schemeClr val="bg1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Sheet8!$F$2:$F$15</c:f>
              <c:numCache>
                <c:formatCode>_(* #,##0_);_(* \(#,##0\);_(* "-"??_);_(@_)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-145992</c:v>
                </c:pt>
                <c:pt idx="5">
                  <c:v>0</c:v>
                </c:pt>
                <c:pt idx="6">
                  <c:v>0</c:v>
                </c:pt>
                <c:pt idx="7">
                  <c:v>-14723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-82580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</c:ser>
        <c:ser>
          <c:idx val="5"/>
          <c:order val="5"/>
          <c:tx>
            <c:strRef>
              <c:f>Sheet8!$G$1</c:f>
              <c:strCache>
                <c:ptCount val="1"/>
                <c:pt idx="0">
                  <c:v>From NH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Sheet8!$G$2:$G$15</c:f>
              <c:numCache>
                <c:formatCode>_(* #,##0_);_(* \(#,##0\);_(* "-"??_);_(@_)</c:formatCode>
                <c:ptCount val="14"/>
                <c:pt idx="0">
                  <c:v>298471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35510</c:v>
                </c:pt>
                <c:pt idx="5">
                  <c:v>0</c:v>
                </c:pt>
                <c:pt idx="6">
                  <c:v>42087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436</c:v>
                </c:pt>
                <c:pt idx="11">
                  <c:v>0</c:v>
                </c:pt>
                <c:pt idx="12">
                  <c:v>43327</c:v>
                </c:pt>
                <c:pt idx="13">
                  <c:v>572862</c:v>
                </c:pt>
              </c:numCache>
            </c:numRef>
          </c:val>
        </c:ser>
        <c:ser>
          <c:idx val="6"/>
          <c:order val="6"/>
          <c:tx>
            <c:strRef>
              <c:f>Sheet8!$H$1</c:f>
              <c:strCache>
                <c:ptCount val="1"/>
                <c:pt idx="0">
                  <c:v>to NH</c:v>
                </c:pt>
              </c:strCache>
            </c:strRef>
          </c:tx>
          <c:spPr>
            <a:pattFill prst="narVert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Sheet8!$H$2:$H$15</c:f>
              <c:numCache>
                <c:formatCode>_(* #,##0_);_(* \(#,##0\);_(* "-"??_);_(@_)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-1773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</c:ser>
        <c:ser>
          <c:idx val="7"/>
          <c:order val="7"/>
          <c:tx>
            <c:strRef>
              <c:f>Sheet8!$I$1</c:f>
              <c:strCache>
                <c:ptCount val="1"/>
                <c:pt idx="0">
                  <c:v>From RI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Sheet8!$I$2:$I$15</c:f>
              <c:numCache>
                <c:formatCode>_(* #,##0_);_(* \(#,##0\);_(* "-"??_);_(@_)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4990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</c:ser>
        <c:ser>
          <c:idx val="8"/>
          <c:order val="8"/>
          <c:tx>
            <c:strRef>
              <c:f>Sheet8!$J$1</c:f>
              <c:strCache>
                <c:ptCount val="1"/>
                <c:pt idx="0">
                  <c:v>to RI</c:v>
                </c:pt>
              </c:strCache>
            </c:strRef>
          </c:tx>
          <c:spPr>
            <a:pattFill prst="narVert">
              <a:fgClr>
                <a:schemeClr val="accent4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Sheet8!$J$2:$J$15</c:f>
              <c:numCache>
                <c:formatCode>_(* #,##0_);_(* \(#,##0\);_(* "-"??_);_(@_)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-582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</c:ser>
        <c:ser>
          <c:idx val="9"/>
          <c:order val="9"/>
          <c:tx>
            <c:strRef>
              <c:f>Sheet8!$K$1</c:f>
              <c:strCache>
                <c:ptCount val="1"/>
                <c:pt idx="0">
                  <c:v>From VT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Sheet8!$K$2:$K$15</c:f>
              <c:numCache>
                <c:formatCode>_(* #,##0_);_(* \(#,##0\);_(* "-"??_);_(@_)</c:formatCode>
                <c:ptCount val="14"/>
                <c:pt idx="0">
                  <c:v>290360</c:v>
                </c:pt>
                <c:pt idx="1">
                  <c:v>0</c:v>
                </c:pt>
                <c:pt idx="2">
                  <c:v>3287</c:v>
                </c:pt>
                <c:pt idx="3">
                  <c:v>0</c:v>
                </c:pt>
                <c:pt idx="4">
                  <c:v>133918</c:v>
                </c:pt>
                <c:pt idx="5">
                  <c:v>0</c:v>
                </c:pt>
                <c:pt idx="6">
                  <c:v>25126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1265</c:v>
                </c:pt>
                <c:pt idx="11">
                  <c:v>0</c:v>
                </c:pt>
                <c:pt idx="12">
                  <c:v>116370</c:v>
                </c:pt>
                <c:pt idx="13">
                  <c:v>152709</c:v>
                </c:pt>
              </c:numCache>
            </c:numRef>
          </c:val>
        </c:ser>
        <c:ser>
          <c:idx val="10"/>
          <c:order val="10"/>
          <c:tx>
            <c:strRef>
              <c:f>Sheet8!$L$1</c:f>
              <c:strCache>
                <c:ptCount val="1"/>
                <c:pt idx="0">
                  <c:v>From NY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Sheet8!$L$2:$L$15</c:f>
              <c:numCache>
                <c:formatCode>_(* #,##0_);_(* \(#,##0\);_(* "-"??_);_(@_)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4092</c:v>
                </c:pt>
                <c:pt idx="5">
                  <c:v>0</c:v>
                </c:pt>
                <c:pt idx="6">
                  <c:v>148860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98303</c:v>
                </c:pt>
                <c:pt idx="13">
                  <c:v>0</c:v>
                </c:pt>
              </c:numCache>
            </c:numRef>
          </c:val>
        </c:ser>
        <c:ser>
          <c:idx val="11"/>
          <c:order val="11"/>
          <c:tx>
            <c:strRef>
              <c:f>Sheet8!$M$1</c:f>
              <c:strCache>
                <c:ptCount val="1"/>
                <c:pt idx="0">
                  <c:v>From Q</c:v>
                </c:pt>
              </c:strCache>
            </c:strRef>
          </c:tx>
          <c:spPr>
            <a:solidFill>
              <a:srgbClr val="F1B1DA"/>
            </a:solidFill>
            <a:ln>
              <a:noFill/>
            </a:ln>
            <a:effectLst/>
          </c:spPr>
          <c:invertIfNegative val="0"/>
          <c:cat>
            <c:strRef>
              <c:f>Sheet8!$A$2:$A$15</c:f>
              <c:strCache>
                <c:ptCount val="14"/>
                <c:pt idx="0">
                  <c:v>Biomass</c:v>
                </c:pt>
                <c:pt idx="1">
                  <c:v>Diesel</c:v>
                </c:pt>
                <c:pt idx="2">
                  <c:v>Digester Gas</c:v>
                </c:pt>
                <c:pt idx="3">
                  <c:v>Fuel cell</c:v>
                </c:pt>
                <c:pt idx="4">
                  <c:v>Hydroelectric/Hydropower</c:v>
                </c:pt>
                <c:pt idx="5">
                  <c:v>Jet</c:v>
                </c:pt>
                <c:pt idx="6">
                  <c:v>Landfill gas</c:v>
                </c:pt>
                <c:pt idx="7">
                  <c:v>Municipal solid waste</c:v>
                </c:pt>
                <c:pt idx="8">
                  <c:v>Natural gas</c:v>
                </c:pt>
                <c:pt idx="9">
                  <c:v>Oil</c:v>
                </c:pt>
                <c:pt idx="10">
                  <c:v>Solar Photovoltaic</c:v>
                </c:pt>
                <c:pt idx="11">
                  <c:v>Trash-to-energy</c:v>
                </c:pt>
                <c:pt idx="12">
                  <c:v>Wind</c:v>
                </c:pt>
                <c:pt idx="13">
                  <c:v>Wood</c:v>
                </c:pt>
              </c:strCache>
            </c:strRef>
          </c:cat>
          <c:val>
            <c:numRef>
              <c:f>Sheet8!$M$2:$M$15</c:f>
              <c:numCache>
                <c:formatCode>_(* #,##0_);_(* \(#,##0\);_(* "-"??_);_(@_)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25000</c:v>
                </c:pt>
                <c:pt idx="5">
                  <c:v>0</c:v>
                </c:pt>
                <c:pt idx="6">
                  <c:v>19961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139136</c:v>
                </c:pt>
                <c:pt idx="1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1931008"/>
        <c:axId val="101931400"/>
      </c:barChart>
      <c:catAx>
        <c:axId val="101931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931400"/>
        <c:crosses val="autoZero"/>
        <c:auto val="1"/>
        <c:lblAlgn val="ctr"/>
        <c:lblOffset val="100"/>
        <c:noMultiLvlLbl val="0"/>
      </c:catAx>
      <c:valAx>
        <c:axId val="101931400"/>
        <c:scaling>
          <c:orientation val="minMax"/>
          <c:max val="2000000"/>
          <c:min val="-25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 smtClean="0"/>
                  <a:t>MWh</a:t>
                </a:r>
                <a:endParaRPr lang="en-US" sz="1800" b="1" dirty="0"/>
              </a:p>
            </c:rich>
          </c:tx>
          <c:layout>
            <c:manualLayout>
              <c:xMode val="edge"/>
              <c:yMode val="edge"/>
              <c:x val="0.51679616234496983"/>
              <c:y val="0.946223597050368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162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931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6198489012761681"/>
          <c:y val="8.284698787651544E-2"/>
          <c:w val="0.12889785726395936"/>
          <c:h val="0.827613485754867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sz="2800">
                <a:solidFill>
                  <a:srgbClr val="000000"/>
                </a:solidFill>
              </a:rPr>
              <a:t>February Anomalies</a:t>
            </a:r>
          </a:p>
        </c:rich>
      </c:tx>
      <c:layout>
        <c:manualLayout>
          <c:xMode val="edge"/>
          <c:yMode val="edge"/>
          <c:x val="0.3561138358664534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282322450279472E-2"/>
          <c:y val="9.7733860342555989E-2"/>
          <c:w val="0.78643813351782921"/>
          <c:h val="0.78002635046113311"/>
        </c:manualLayout>
      </c:layout>
      <c:lineChart>
        <c:grouping val="standard"/>
        <c:varyColors val="0"/>
        <c:ser>
          <c:idx val="0"/>
          <c:order val="0"/>
          <c:tx>
            <c:strRef>
              <c:f>NE_Mar!$N$1</c:f>
              <c:strCache>
                <c:ptCount val="1"/>
                <c:pt idx="0">
                  <c:v>CT</c:v>
                </c:pt>
              </c:strCache>
            </c:strRef>
          </c:tx>
          <c:spPr>
            <a:ln w="3810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NE_Mar!$A$2:$A$41</c:f>
              <c:numCache>
                <c:formatCode>General</c:formatCode>
                <c:ptCount val="40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NE_Mar!$N$2:$N$41</c:f>
              <c:numCache>
                <c:formatCode>General</c:formatCode>
                <c:ptCount val="40"/>
                <c:pt idx="0">
                  <c:v>-4.7560000000000002</c:v>
                </c:pt>
                <c:pt idx="1">
                  <c:v>4.7262999999999984</c:v>
                </c:pt>
                <c:pt idx="2">
                  <c:v>-0.79140000000000299</c:v>
                </c:pt>
                <c:pt idx="3">
                  <c:v>0.69089999999999563</c:v>
                </c:pt>
                <c:pt idx="4">
                  <c:v>5.4731999999999914</c:v>
                </c:pt>
                <c:pt idx="5">
                  <c:v>0.25549999999999429</c:v>
                </c:pt>
                <c:pt idx="6">
                  <c:v>-3.1622000000000092</c:v>
                </c:pt>
                <c:pt idx="7">
                  <c:v>-2.5799000000000092</c:v>
                </c:pt>
                <c:pt idx="8">
                  <c:v>-0.69760000000001199</c:v>
                </c:pt>
                <c:pt idx="9">
                  <c:v>-1.2153000000000134</c:v>
                </c:pt>
                <c:pt idx="10">
                  <c:v>3.6669999999999874</c:v>
                </c:pt>
                <c:pt idx="11">
                  <c:v>3.9492999999999832</c:v>
                </c:pt>
                <c:pt idx="12">
                  <c:v>0.83159999999998391</c:v>
                </c:pt>
                <c:pt idx="13">
                  <c:v>-5.8861000000000168</c:v>
                </c:pt>
                <c:pt idx="14">
                  <c:v>-6.2038000000000189</c:v>
                </c:pt>
                <c:pt idx="15">
                  <c:v>-3.2215000000000202</c:v>
                </c:pt>
                <c:pt idx="16">
                  <c:v>-1.6392000000000237</c:v>
                </c:pt>
                <c:pt idx="17">
                  <c:v>4.8430999999999749</c:v>
                </c:pt>
                <c:pt idx="18">
                  <c:v>6.1253999999999778</c:v>
                </c:pt>
                <c:pt idx="19">
                  <c:v>2.6076999999999728</c:v>
                </c:pt>
                <c:pt idx="20">
                  <c:v>2.1899999999999729</c:v>
                </c:pt>
                <c:pt idx="21">
                  <c:v>0.37229999999997077</c:v>
                </c:pt>
                <c:pt idx="22">
                  <c:v>4.9545999999999708</c:v>
                </c:pt>
                <c:pt idx="23">
                  <c:v>-5.3631000000000313</c:v>
                </c:pt>
                <c:pt idx="24">
                  <c:v>-0.68080000000003338</c:v>
                </c:pt>
                <c:pt idx="25">
                  <c:v>0.50149999999996453</c:v>
                </c:pt>
                <c:pt idx="26">
                  <c:v>0.28379999999996386</c:v>
                </c:pt>
                <c:pt idx="27">
                  <c:v>-5.9339000000000368</c:v>
                </c:pt>
                <c:pt idx="28">
                  <c:v>0.54839999999996181</c:v>
                </c:pt>
                <c:pt idx="29">
                  <c:v>0.930699999999959</c:v>
                </c:pt>
                <c:pt idx="30">
                  <c:v>0.51299999999995904</c:v>
                </c:pt>
                <c:pt idx="31">
                  <c:v>-2.2047000000000416</c:v>
                </c:pt>
                <c:pt idx="32">
                  <c:v>5.6775999999999556</c:v>
                </c:pt>
                <c:pt idx="33">
                  <c:v>-0.14010000000004652</c:v>
                </c:pt>
                <c:pt idx="34">
                  <c:v>-4.3578000000000472</c:v>
                </c:pt>
                <c:pt idx="35">
                  <c:v>-13.575500000000048</c:v>
                </c:pt>
                <c:pt idx="36">
                  <c:v>2.60679999999995</c:v>
                </c:pt>
                <c:pt idx="37">
                  <c:v>5.1890999999999501</c:v>
                </c:pt>
                <c:pt idx="38">
                  <c:v>6.1713999999999487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NE_Mar!$O$1</c:f>
              <c:strCache>
                <c:ptCount val="1"/>
                <c:pt idx="0">
                  <c:v>MA</c:v>
                </c:pt>
              </c:strCache>
            </c:strRef>
          </c:tx>
          <c:spPr>
            <a:ln w="1270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NE_Mar!$A$2:$A$41</c:f>
              <c:numCache>
                <c:formatCode>General</c:formatCode>
                <c:ptCount val="40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NE_Mar!$O$2:$O$41</c:f>
              <c:numCache>
                <c:formatCode>General</c:formatCode>
                <c:ptCount val="40"/>
                <c:pt idx="0">
                  <c:v>-4.4280000000000008</c:v>
                </c:pt>
                <c:pt idx="1">
                  <c:v>5.0452999999999939</c:v>
                </c:pt>
                <c:pt idx="2">
                  <c:v>-1.1814000000000036</c:v>
                </c:pt>
                <c:pt idx="3">
                  <c:v>0.99189999999999401</c:v>
                </c:pt>
                <c:pt idx="4">
                  <c:v>5.9651999999999887</c:v>
                </c:pt>
                <c:pt idx="5">
                  <c:v>0.53849999999998843</c:v>
                </c:pt>
                <c:pt idx="6">
                  <c:v>-2.7882000000000104</c:v>
                </c:pt>
                <c:pt idx="7">
                  <c:v>-2.8149000000000122</c:v>
                </c:pt>
                <c:pt idx="8">
                  <c:v>-0.6416000000000146</c:v>
                </c:pt>
                <c:pt idx="9">
                  <c:v>-1.6683000000000163</c:v>
                </c:pt>
                <c:pt idx="10">
                  <c:v>2.6049999999999827</c:v>
                </c:pt>
                <c:pt idx="11">
                  <c:v>4.0782999999999809</c:v>
                </c:pt>
                <c:pt idx="12">
                  <c:v>0.65159999999997709</c:v>
                </c:pt>
                <c:pt idx="13">
                  <c:v>-6.7751000000000232</c:v>
                </c:pt>
                <c:pt idx="14">
                  <c:v>-5.7018000000000271</c:v>
                </c:pt>
                <c:pt idx="15">
                  <c:v>-3.1285000000000274</c:v>
                </c:pt>
                <c:pt idx="16">
                  <c:v>-1.6552000000000291</c:v>
                </c:pt>
                <c:pt idx="17">
                  <c:v>4.8180999999999692</c:v>
                </c:pt>
                <c:pt idx="18">
                  <c:v>5.9913999999999703</c:v>
                </c:pt>
                <c:pt idx="19">
                  <c:v>2.8646999999999672</c:v>
                </c:pt>
                <c:pt idx="20">
                  <c:v>2.3379999999999654</c:v>
                </c:pt>
                <c:pt idx="21">
                  <c:v>1.1299999999963006E-2</c:v>
                </c:pt>
                <c:pt idx="22">
                  <c:v>4.5845999999999592</c:v>
                </c:pt>
                <c:pt idx="23">
                  <c:v>-5.0421000000000404</c:v>
                </c:pt>
                <c:pt idx="24">
                  <c:v>-0.46880000000004429</c:v>
                </c:pt>
                <c:pt idx="25">
                  <c:v>0.3044999999999547</c:v>
                </c:pt>
                <c:pt idx="26">
                  <c:v>0.27779999999995297</c:v>
                </c:pt>
                <c:pt idx="27">
                  <c:v>-5.5489000000000495</c:v>
                </c:pt>
                <c:pt idx="28">
                  <c:v>0.62439999999995166</c:v>
                </c:pt>
                <c:pt idx="29">
                  <c:v>0.59769999999994994</c:v>
                </c:pt>
                <c:pt idx="30">
                  <c:v>1.2709999999999475</c:v>
                </c:pt>
                <c:pt idx="31">
                  <c:v>-2.5557000000000549</c:v>
                </c:pt>
                <c:pt idx="32">
                  <c:v>5.5175999999999448</c:v>
                </c:pt>
                <c:pt idx="33">
                  <c:v>0.29089999999994021</c:v>
                </c:pt>
                <c:pt idx="34">
                  <c:v>-4.0358000000000587</c:v>
                </c:pt>
                <c:pt idx="35">
                  <c:v>-13.562500000000062</c:v>
                </c:pt>
                <c:pt idx="36">
                  <c:v>2.710799999999935</c:v>
                </c:pt>
                <c:pt idx="37">
                  <c:v>4.8840999999999362</c:v>
                </c:pt>
                <c:pt idx="38">
                  <c:v>6.0573999999999302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NE_Mar!$P$1</c:f>
              <c:strCache>
                <c:ptCount val="1"/>
                <c:pt idx="0">
                  <c:v>ME</c:v>
                </c:pt>
              </c:strCache>
            </c:strRef>
          </c:tx>
          <c:spPr>
            <a:ln w="12700" cap="rnd">
              <a:solidFill>
                <a:schemeClr val="accent6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NE_Mar!$A$2:$A$41</c:f>
              <c:numCache>
                <c:formatCode>General</c:formatCode>
                <c:ptCount val="40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NE_Mar!$P$2:$P$41</c:f>
              <c:numCache>
                <c:formatCode>General</c:formatCode>
                <c:ptCount val="40"/>
                <c:pt idx="0">
                  <c:v>-2.7139999999999986</c:v>
                </c:pt>
                <c:pt idx="1">
                  <c:v>9.5652000000000008</c:v>
                </c:pt>
                <c:pt idx="2">
                  <c:v>-3.2556000000000012</c:v>
                </c:pt>
                <c:pt idx="3">
                  <c:v>2.1235999999999962</c:v>
                </c:pt>
                <c:pt idx="4">
                  <c:v>8.1027999999999949</c:v>
                </c:pt>
                <c:pt idx="5">
                  <c:v>2.0819999999999936</c:v>
                </c:pt>
                <c:pt idx="6">
                  <c:v>-1.8388000000000062</c:v>
                </c:pt>
                <c:pt idx="7">
                  <c:v>-2.3596000000000075</c:v>
                </c:pt>
                <c:pt idx="8">
                  <c:v>-0.28040000000000731</c:v>
                </c:pt>
                <c:pt idx="9">
                  <c:v>-2.40120000000001</c:v>
                </c:pt>
                <c:pt idx="10">
                  <c:v>-1.0220000000000127</c:v>
                </c:pt>
                <c:pt idx="11">
                  <c:v>2.5571999999999875</c:v>
                </c:pt>
                <c:pt idx="12">
                  <c:v>-1.2636000000000145</c:v>
                </c:pt>
                <c:pt idx="13">
                  <c:v>-10.384400000000015</c:v>
                </c:pt>
                <c:pt idx="14">
                  <c:v>-6.1052000000000159</c:v>
                </c:pt>
                <c:pt idx="15">
                  <c:v>-4.5260000000000176</c:v>
                </c:pt>
                <c:pt idx="16">
                  <c:v>-0.64680000000002025</c:v>
                </c:pt>
                <c:pt idx="17">
                  <c:v>0.6323999999999792</c:v>
                </c:pt>
                <c:pt idx="18">
                  <c:v>6.6115999999999779</c:v>
                </c:pt>
                <c:pt idx="19">
                  <c:v>3.790799999999976</c:v>
                </c:pt>
                <c:pt idx="20">
                  <c:v>0.56999999999997542</c:v>
                </c:pt>
                <c:pt idx="21">
                  <c:v>-1.6508000000000251</c:v>
                </c:pt>
                <c:pt idx="22">
                  <c:v>2.7283999999999722</c:v>
                </c:pt>
                <c:pt idx="23">
                  <c:v>-5.4924000000000284</c:v>
                </c:pt>
                <c:pt idx="24">
                  <c:v>0.28679999999997108</c:v>
                </c:pt>
                <c:pt idx="25">
                  <c:v>1.8659999999999712</c:v>
                </c:pt>
                <c:pt idx="26">
                  <c:v>1.2451999999999686</c:v>
                </c:pt>
                <c:pt idx="27">
                  <c:v>-6.1756000000000331</c:v>
                </c:pt>
                <c:pt idx="28">
                  <c:v>0.70359999999996603</c:v>
                </c:pt>
                <c:pt idx="29">
                  <c:v>1.0827999999999633</c:v>
                </c:pt>
                <c:pt idx="30">
                  <c:v>6.7619999999999649</c:v>
                </c:pt>
                <c:pt idx="31">
                  <c:v>-1.6588000000000385</c:v>
                </c:pt>
                <c:pt idx="32">
                  <c:v>3.5203999999999596</c:v>
                </c:pt>
                <c:pt idx="33">
                  <c:v>2.0995999999999597</c:v>
                </c:pt>
                <c:pt idx="34">
                  <c:v>-2.2212000000000423</c:v>
                </c:pt>
                <c:pt idx="35">
                  <c:v>-12.742000000000044</c:v>
                </c:pt>
                <c:pt idx="36">
                  <c:v>3.9371999999999545</c:v>
                </c:pt>
                <c:pt idx="37">
                  <c:v>2.716399999999954</c:v>
                </c:pt>
                <c:pt idx="38">
                  <c:v>4.5955999999999548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NE_Mar!$Q$1</c:f>
              <c:strCache>
                <c:ptCount val="1"/>
                <c:pt idx="0">
                  <c:v>RI</c:v>
                </c:pt>
              </c:strCache>
            </c:strRef>
          </c:tx>
          <c:spPr>
            <a:ln w="1270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NE_Mar!$A$2:$A$41</c:f>
              <c:numCache>
                <c:formatCode>General</c:formatCode>
                <c:ptCount val="40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NE_Mar!$Q$2:$Q$41</c:f>
              <c:numCache>
                <c:formatCode>General</c:formatCode>
                <c:ptCount val="40"/>
                <c:pt idx="0">
                  <c:v>-4.3859999999999992</c:v>
                </c:pt>
                <c:pt idx="1">
                  <c:v>4.589100000000002</c:v>
                </c:pt>
                <c:pt idx="2">
                  <c:v>-0.33579999999999899</c:v>
                </c:pt>
                <c:pt idx="3">
                  <c:v>0.73930000000000362</c:v>
                </c:pt>
                <c:pt idx="4">
                  <c:v>5.5144000000000055</c:v>
                </c:pt>
                <c:pt idx="5">
                  <c:v>8.9500000000004576E-2</c:v>
                </c:pt>
                <c:pt idx="6">
                  <c:v>-2.7353999999999949</c:v>
                </c:pt>
                <c:pt idx="7">
                  <c:v>-2.6602999999999923</c:v>
                </c:pt>
                <c:pt idx="8">
                  <c:v>-8.5199999999989728E-2</c:v>
                </c:pt>
                <c:pt idx="9">
                  <c:v>-1.9100999999999893</c:v>
                </c:pt>
                <c:pt idx="10">
                  <c:v>2.6650000000000098</c:v>
                </c:pt>
                <c:pt idx="11">
                  <c:v>3.3401000000000138</c:v>
                </c:pt>
                <c:pt idx="12">
                  <c:v>0.51520000000001431</c:v>
                </c:pt>
                <c:pt idx="13">
                  <c:v>-5.9096999999999866</c:v>
                </c:pt>
                <c:pt idx="14">
                  <c:v>-5.7345999999999826</c:v>
                </c:pt>
                <c:pt idx="15">
                  <c:v>-2.5594999999999821</c:v>
                </c:pt>
                <c:pt idx="16">
                  <c:v>-2.0843999999999809</c:v>
                </c:pt>
                <c:pt idx="17">
                  <c:v>4.9907000000000181</c:v>
                </c:pt>
                <c:pt idx="18">
                  <c:v>5.5658000000000207</c:v>
                </c:pt>
                <c:pt idx="19">
                  <c:v>2.9409000000000205</c:v>
                </c:pt>
                <c:pt idx="20">
                  <c:v>2.5160000000000231</c:v>
                </c:pt>
                <c:pt idx="21">
                  <c:v>0.39110000000002287</c:v>
                </c:pt>
                <c:pt idx="22">
                  <c:v>4.3662000000000241</c:v>
                </c:pt>
                <c:pt idx="23">
                  <c:v>-5.358699999999974</c:v>
                </c:pt>
                <c:pt idx="24">
                  <c:v>0.31640000000002644</c:v>
                </c:pt>
                <c:pt idx="25">
                  <c:v>-0.30849999999997024</c:v>
                </c:pt>
                <c:pt idx="26">
                  <c:v>-3.3399999999968344E-2</c:v>
                </c:pt>
                <c:pt idx="27">
                  <c:v>-5.25829999999997</c:v>
                </c:pt>
                <c:pt idx="28">
                  <c:v>1.1168000000000333</c:v>
                </c:pt>
                <c:pt idx="29">
                  <c:v>1.2919000000000338</c:v>
                </c:pt>
                <c:pt idx="30">
                  <c:v>0.66700000000003357</c:v>
                </c:pt>
                <c:pt idx="31">
                  <c:v>-1.9578999999999631</c:v>
                </c:pt>
                <c:pt idx="32">
                  <c:v>4.9172000000000402</c:v>
                </c:pt>
                <c:pt idx="33">
                  <c:v>-0.60769999999996216</c:v>
                </c:pt>
                <c:pt idx="34">
                  <c:v>-3.632599999999961</c:v>
                </c:pt>
                <c:pt idx="35">
                  <c:v>-13.15749999999996</c:v>
                </c:pt>
                <c:pt idx="36">
                  <c:v>2.2176000000000435</c:v>
                </c:pt>
                <c:pt idx="37">
                  <c:v>4.2927000000000461</c:v>
                </c:pt>
                <c:pt idx="38">
                  <c:v>6.6678000000000459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NE_Mar!$R$1</c:f>
              <c:strCache>
                <c:ptCount val="1"/>
                <c:pt idx="0">
                  <c:v>VT</c:v>
                </c:pt>
              </c:strCache>
            </c:strRef>
          </c:tx>
          <c:spPr>
            <a:ln w="12700" cap="rnd">
              <a:solidFill>
                <a:schemeClr val="bg1">
                  <a:lumMod val="40000"/>
                  <a:lumOff val="60000"/>
                </a:schemeClr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NE_Mar!$A$2:$A$41</c:f>
              <c:numCache>
                <c:formatCode>General</c:formatCode>
                <c:ptCount val="40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NE_Mar!$R$2:$R$41</c:f>
              <c:numCache>
                <c:formatCode>General</c:formatCode>
                <c:ptCount val="40"/>
                <c:pt idx="0">
                  <c:v>-3.9029999999999987</c:v>
                </c:pt>
                <c:pt idx="1">
                  <c:v>9.1582000000000008</c:v>
                </c:pt>
                <c:pt idx="2">
                  <c:v>-1.5805999999999969</c:v>
                </c:pt>
                <c:pt idx="3">
                  <c:v>1.8806000000000047</c:v>
                </c:pt>
                <c:pt idx="4">
                  <c:v>8.0418000000000056</c:v>
                </c:pt>
                <c:pt idx="5">
                  <c:v>1.6030000000000086</c:v>
                </c:pt>
                <c:pt idx="6">
                  <c:v>-3.7357999999999905</c:v>
                </c:pt>
                <c:pt idx="7">
                  <c:v>-5.2745999999999889</c:v>
                </c:pt>
                <c:pt idx="8">
                  <c:v>-0.61339999999998795</c:v>
                </c:pt>
                <c:pt idx="9">
                  <c:v>-1.9521999999999835</c:v>
                </c:pt>
                <c:pt idx="10">
                  <c:v>1.609000000000016</c:v>
                </c:pt>
                <c:pt idx="11">
                  <c:v>4.2702000000000169</c:v>
                </c:pt>
                <c:pt idx="12">
                  <c:v>-0.6685999999999801</c:v>
                </c:pt>
                <c:pt idx="13">
                  <c:v>-10.007399999999979</c:v>
                </c:pt>
                <c:pt idx="14">
                  <c:v>-6.8461999999999765</c:v>
                </c:pt>
                <c:pt idx="15">
                  <c:v>-3.584999999999976</c:v>
                </c:pt>
                <c:pt idx="16">
                  <c:v>-0.92379999999997509</c:v>
                </c:pt>
                <c:pt idx="17">
                  <c:v>3.8374000000000272</c:v>
                </c:pt>
                <c:pt idx="18">
                  <c:v>6.698600000000031</c:v>
                </c:pt>
                <c:pt idx="19">
                  <c:v>2.7598000000000305</c:v>
                </c:pt>
                <c:pt idx="20">
                  <c:v>1.3210000000000335</c:v>
                </c:pt>
                <c:pt idx="21">
                  <c:v>-1.7799999999965621E-2</c:v>
                </c:pt>
                <c:pt idx="22">
                  <c:v>4.443400000000036</c:v>
                </c:pt>
                <c:pt idx="23">
                  <c:v>-5.3953999999999631</c:v>
                </c:pt>
                <c:pt idx="24">
                  <c:v>-2.1341999999999608</c:v>
                </c:pt>
                <c:pt idx="25">
                  <c:v>1.4270000000000422</c:v>
                </c:pt>
                <c:pt idx="26">
                  <c:v>1.5882000000000431</c:v>
                </c:pt>
                <c:pt idx="27">
                  <c:v>-6.9505999999999553</c:v>
                </c:pt>
                <c:pt idx="28">
                  <c:v>0.71060000000004564</c:v>
                </c:pt>
                <c:pt idx="29">
                  <c:v>0.77180000000004867</c:v>
                </c:pt>
                <c:pt idx="30">
                  <c:v>3.6330000000000489</c:v>
                </c:pt>
                <c:pt idx="31">
                  <c:v>-2.3057999999999481</c:v>
                </c:pt>
                <c:pt idx="32">
                  <c:v>5.6554000000000535</c:v>
                </c:pt>
                <c:pt idx="33">
                  <c:v>1.5166000000000537</c:v>
                </c:pt>
                <c:pt idx="34">
                  <c:v>-3.4221999999999433</c:v>
                </c:pt>
                <c:pt idx="35">
                  <c:v>-14.760999999999942</c:v>
                </c:pt>
                <c:pt idx="36">
                  <c:v>3.8002000000000571</c:v>
                </c:pt>
                <c:pt idx="37">
                  <c:v>5.5614000000000594</c:v>
                </c:pt>
                <c:pt idx="38">
                  <c:v>5.3226000000000617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NE_Mar!$S$1</c:f>
              <c:strCache>
                <c:ptCount val="1"/>
                <c:pt idx="0">
                  <c:v>NH</c:v>
                </c:pt>
              </c:strCache>
            </c:strRef>
          </c:tx>
          <c:spPr>
            <a:ln w="12700" cap="rnd">
              <a:solidFill>
                <a:srgbClr val="7030A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NE_Mar!$A$2:$A$41</c:f>
              <c:numCache>
                <c:formatCode>General</c:formatCode>
                <c:ptCount val="40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</c:numCache>
            </c:numRef>
          </c:cat>
          <c:val>
            <c:numRef>
              <c:f>NE_Mar!$S$2:$S$41</c:f>
              <c:numCache>
                <c:formatCode>General</c:formatCode>
                <c:ptCount val="40"/>
                <c:pt idx="0">
                  <c:v>-3.9639999999999986</c:v>
                </c:pt>
                <c:pt idx="1">
                  <c:v>7.609099999999998</c:v>
                </c:pt>
                <c:pt idx="2">
                  <c:v>-2.3178000000000019</c:v>
                </c:pt>
                <c:pt idx="3">
                  <c:v>2.1552999999999969</c:v>
                </c:pt>
                <c:pt idx="4">
                  <c:v>7.4283999999999963</c:v>
                </c:pt>
                <c:pt idx="5">
                  <c:v>1.3014999999999937</c:v>
                </c:pt>
                <c:pt idx="6">
                  <c:v>-3.1254000000000062</c:v>
                </c:pt>
                <c:pt idx="7">
                  <c:v>-3.3523000000000067</c:v>
                </c:pt>
                <c:pt idx="8">
                  <c:v>-0.57920000000001082</c:v>
                </c:pt>
                <c:pt idx="9">
                  <c:v>-1.7061000000000099</c:v>
                </c:pt>
                <c:pt idx="10">
                  <c:v>1.1669999999999874</c:v>
                </c:pt>
                <c:pt idx="11">
                  <c:v>3.6400999999999861</c:v>
                </c:pt>
                <c:pt idx="12">
                  <c:v>0.41319999999998558</c:v>
                </c:pt>
                <c:pt idx="13">
                  <c:v>-9.1137000000000157</c:v>
                </c:pt>
                <c:pt idx="14">
                  <c:v>-6.3406000000000162</c:v>
                </c:pt>
                <c:pt idx="15">
                  <c:v>-3.4675000000000189</c:v>
                </c:pt>
                <c:pt idx="16">
                  <c:v>-1.594400000000018</c:v>
                </c:pt>
                <c:pt idx="17">
                  <c:v>3.6786999999999779</c:v>
                </c:pt>
                <c:pt idx="18">
                  <c:v>6.5517999999999788</c:v>
                </c:pt>
                <c:pt idx="19">
                  <c:v>3.1248999999999754</c:v>
                </c:pt>
                <c:pt idx="20">
                  <c:v>1.4979999999999762</c:v>
                </c:pt>
                <c:pt idx="21">
                  <c:v>-0.52890000000002502</c:v>
                </c:pt>
                <c:pt idx="22">
                  <c:v>3.644199999999973</c:v>
                </c:pt>
                <c:pt idx="23">
                  <c:v>-5.0827000000000275</c:v>
                </c:pt>
                <c:pt idx="24">
                  <c:v>-0.70960000000003021</c:v>
                </c:pt>
                <c:pt idx="25">
                  <c:v>1.0634999999999692</c:v>
                </c:pt>
                <c:pt idx="26">
                  <c:v>1.036599999999968</c:v>
                </c:pt>
                <c:pt idx="27">
                  <c:v>-6.5903000000000329</c:v>
                </c:pt>
                <c:pt idx="28">
                  <c:v>0.68279999999996477</c:v>
                </c:pt>
                <c:pt idx="29">
                  <c:v>0.15589999999996351</c:v>
                </c:pt>
                <c:pt idx="30">
                  <c:v>3.7289999999999637</c:v>
                </c:pt>
                <c:pt idx="31">
                  <c:v>-2.897900000000039</c:v>
                </c:pt>
                <c:pt idx="32">
                  <c:v>5.275199999999959</c:v>
                </c:pt>
                <c:pt idx="33">
                  <c:v>1.4482999999999606</c:v>
                </c:pt>
                <c:pt idx="34">
                  <c:v>-3.5786000000000406</c:v>
                </c:pt>
                <c:pt idx="35">
                  <c:v>-13.605500000000044</c:v>
                </c:pt>
                <c:pt idx="36">
                  <c:v>3.8675999999999569</c:v>
                </c:pt>
                <c:pt idx="37">
                  <c:v>4.9406999999999535</c:v>
                </c:pt>
                <c:pt idx="38">
                  <c:v>5.2137999999999529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932184"/>
        <c:axId val="101932576"/>
      </c:lineChart>
      <c:catAx>
        <c:axId val="101932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b" anchorCtr="1"/>
          <a:lstStyle/>
          <a:p>
            <a:pPr>
              <a:defRPr sz="14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932576"/>
        <c:crosses val="autoZero"/>
        <c:auto val="1"/>
        <c:lblAlgn val="ctr"/>
        <c:lblOffset val="100"/>
        <c:noMultiLvlLbl val="0"/>
      </c:catAx>
      <c:valAx>
        <c:axId val="101932576"/>
        <c:scaling>
          <c:orientation val="minMax"/>
          <c:max val="10"/>
          <c:min val="-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rgbClr val="000000"/>
                    </a:solidFill>
                  </a:rPr>
                  <a:t>Anomoly</a:t>
                </a:r>
                <a:r>
                  <a:rPr lang="en-US" sz="2000" baseline="0">
                    <a:solidFill>
                      <a:srgbClr val="000000"/>
                    </a:solidFill>
                  </a:rPr>
                  <a:t> (deg F)</a:t>
                </a:r>
                <a:endParaRPr lang="en-US" sz="2000">
                  <a:solidFill>
                    <a:srgbClr val="000000"/>
                  </a:solidFill>
                </a:endParaRPr>
              </a:p>
            </c:rich>
          </c:tx>
          <c:layout>
            <c:manualLayout>
              <c:xMode val="edge"/>
              <c:yMode val="edge"/>
              <c:x val="1.3661345497724065E-2"/>
              <c:y val="0.349577749254815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932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90203044180146952"/>
          <c:y val="0.20718018943284264"/>
          <c:w val="9.796959966952308E-2"/>
          <c:h val="0.471344184743705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0.45557</cdr:x>
      <cdr:y>0.7406</cdr:y>
    </cdr:from>
    <cdr:to>
      <cdr:x>0.5708</cdr:x>
      <cdr:y>0.77335</cdr:y>
    </cdr:to>
    <cdr:sp macro="" textlink="">
      <cdr:nvSpPr>
        <cdr:cNvPr id="9" name="TextBox 20"/>
        <cdr:cNvSpPr txBox="1"/>
      </cdr:nvSpPr>
      <cdr:spPr>
        <a:xfrm xmlns:a="http://schemas.openxmlformats.org/drawingml/2006/main">
          <a:off x="3919282" y="4010409"/>
          <a:ext cx="991328" cy="17734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300" b="1" dirty="0">
              <a:solidFill>
                <a:schemeClr val="accent3">
                  <a:lumMod val="25000"/>
                </a:schemeClr>
              </a:solidFill>
            </a:rPr>
            <a:t>2050 </a:t>
          </a:r>
          <a:r>
            <a:rPr lang="en-US" sz="1400" b="1" dirty="0">
              <a:solidFill>
                <a:schemeClr val="accent3">
                  <a:lumMod val="25000"/>
                </a:schemeClr>
              </a:solidFill>
            </a:rPr>
            <a:t>Target</a:t>
          </a:r>
        </a:p>
      </cdr:txBody>
    </cdr:sp>
  </cdr:relSizeAnchor>
  <cdr:relSizeAnchor xmlns:cdr="http://schemas.openxmlformats.org/drawingml/2006/chartDrawing">
    <cdr:from>
      <cdr:x>0.45556</cdr:x>
      <cdr:y>0.46885</cdr:y>
    </cdr:from>
    <cdr:to>
      <cdr:x>0.5708</cdr:x>
      <cdr:y>0.5</cdr:y>
    </cdr:to>
    <cdr:sp macro="" textlink="">
      <cdr:nvSpPr>
        <cdr:cNvPr id="6" name="TextBox 20"/>
        <cdr:cNvSpPr txBox="1"/>
      </cdr:nvSpPr>
      <cdr:spPr>
        <a:xfrm xmlns:a="http://schemas.openxmlformats.org/drawingml/2006/main">
          <a:off x="5098449" y="2922512"/>
          <a:ext cx="1289708" cy="19417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1" dirty="0">
              <a:solidFill>
                <a:sysClr val="windowText" lastClr="000000"/>
              </a:solidFill>
            </a:rPr>
            <a:t>2020 Target</a:t>
          </a:r>
        </a:p>
      </cdr:txBody>
    </cdr:sp>
  </cdr:relSizeAnchor>
  <cdr:relSizeAnchor xmlns:cdr="http://schemas.openxmlformats.org/drawingml/2006/chartDrawing">
    <cdr:from>
      <cdr:x>0.70953</cdr:x>
      <cdr:y>0.47102</cdr:y>
    </cdr:from>
    <cdr:to>
      <cdr:x>0.97112</cdr:x>
      <cdr:y>0.55453</cdr:y>
    </cdr:to>
    <cdr:sp macro="" textlink="">
      <cdr:nvSpPr>
        <cdr:cNvPr id="12" name="TextBox 15"/>
        <cdr:cNvSpPr txBox="1"/>
      </cdr:nvSpPr>
      <cdr:spPr>
        <a:xfrm xmlns:a="http://schemas.openxmlformats.org/drawingml/2006/main">
          <a:off x="5955524" y="2430419"/>
          <a:ext cx="2195692" cy="430887"/>
        </a:xfrm>
        <a:prstGeom xmlns:a="http://schemas.openxmlformats.org/drawingml/2006/main" prst="rect">
          <a:avLst/>
        </a:prstGeom>
        <a:noFill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 dirty="0">
              <a:solidFill>
                <a:srgbClr val="9E2A8D"/>
              </a:solidFill>
            </a:rPr>
            <a:t>2.8% reduction since</a:t>
          </a:r>
          <a:r>
            <a:rPr lang="en-US" sz="1400" b="0" baseline="0" dirty="0">
              <a:solidFill>
                <a:srgbClr val="9E2A8D"/>
              </a:solidFill>
            </a:rPr>
            <a:t> 1990</a:t>
          </a:r>
          <a:r>
            <a:rPr lang="en-US" sz="1200" b="0" baseline="0" dirty="0">
              <a:solidFill>
                <a:srgbClr val="9E2A8D"/>
              </a:solidFill>
            </a:rPr>
            <a:t> </a:t>
          </a:r>
          <a:r>
            <a:rPr lang="en-US" sz="800" b="0" baseline="0" dirty="0">
              <a:solidFill>
                <a:srgbClr val="9E2A8D"/>
              </a:solidFill>
            </a:rPr>
            <a:t>(generation-based)</a:t>
          </a:r>
          <a:endParaRPr lang="en-US" sz="800" b="0" dirty="0">
            <a:solidFill>
              <a:srgbClr val="9E2A8D"/>
            </a:solidFill>
          </a:endParaRPr>
        </a:p>
      </cdr:txBody>
    </cdr:sp>
  </cdr:relSizeAnchor>
  <cdr:relSizeAnchor xmlns:cdr="http://schemas.openxmlformats.org/drawingml/2006/chartDrawing">
    <cdr:from>
      <cdr:x>0.68222</cdr:x>
      <cdr:y>0.25315</cdr:y>
    </cdr:from>
    <cdr:to>
      <cdr:x>0.97775</cdr:x>
      <cdr:y>0.33666</cdr:y>
    </cdr:to>
    <cdr:sp macro="" textlink="">
      <cdr:nvSpPr>
        <cdr:cNvPr id="8" name="TextBox 15"/>
        <cdr:cNvSpPr txBox="1"/>
      </cdr:nvSpPr>
      <cdr:spPr>
        <a:xfrm xmlns:a="http://schemas.openxmlformats.org/drawingml/2006/main">
          <a:off x="5869126" y="1370833"/>
          <a:ext cx="2542518" cy="452197"/>
        </a:xfrm>
        <a:prstGeom xmlns:a="http://schemas.openxmlformats.org/drawingml/2006/main" prst="rect">
          <a:avLst/>
        </a:prstGeom>
        <a:noFill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1" dirty="0">
              <a:solidFill>
                <a:schemeClr val="bg1">
                  <a:lumMod val="75000"/>
                </a:schemeClr>
              </a:solidFill>
            </a:rPr>
            <a:t>0.2% increase since 1990</a:t>
          </a:r>
          <a:r>
            <a:rPr lang="en-US" sz="1400" b="1" baseline="0" dirty="0">
              <a:solidFill>
                <a:schemeClr val="bg1">
                  <a:lumMod val="75000"/>
                </a:schemeClr>
              </a:solidFill>
            </a:rPr>
            <a:t> </a:t>
          </a:r>
          <a:r>
            <a:rPr lang="en-US" sz="800" b="1" baseline="0" dirty="0">
              <a:solidFill>
                <a:schemeClr val="bg1">
                  <a:lumMod val="75000"/>
                </a:schemeClr>
              </a:solidFill>
            </a:rPr>
            <a:t>(consumption-based)</a:t>
          </a:r>
          <a:endParaRPr lang="en-US" sz="800" b="1" dirty="0">
            <a:solidFill>
              <a:schemeClr val="bg1">
                <a:lumMod val="75000"/>
              </a:schemeClr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0.85341</cdr:x>
      <cdr:y>0.24438</cdr:y>
    </cdr:from>
    <cdr:to>
      <cdr:x>1</cdr:x>
      <cdr:y>0.28923</cdr:y>
    </cdr:to>
    <cdr:sp macro="" textlink="">
      <cdr:nvSpPr>
        <cdr:cNvPr id="9" name="TextBox 1"/>
        <cdr:cNvSpPr txBox="1"/>
      </cdr:nvSpPr>
      <cdr:spPr>
        <a:xfrm xmlns:a="http://schemas.openxmlformats.org/drawingml/2006/main">
          <a:off x="9963894" y="1504853"/>
          <a:ext cx="1711433" cy="27618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 smtClean="0">
              <a:solidFill>
                <a:schemeClr val="accent3">
                  <a:lumMod val="75000"/>
                </a:schemeClr>
              </a:solidFill>
            </a:rPr>
            <a:t>Transportation</a:t>
          </a:r>
          <a:endParaRPr lang="en-US" sz="1400" b="1" dirty="0">
            <a:solidFill>
              <a:schemeClr val="accent3">
                <a:lumMod val="7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0.84818</cdr:x>
      <cdr:y>0.60352</cdr:y>
    </cdr:from>
    <cdr:to>
      <cdr:x>0.99166</cdr:x>
      <cdr:y>0.65681</cdr:y>
    </cdr:to>
    <cdr:sp macro="" textlink="">
      <cdr:nvSpPr>
        <cdr:cNvPr id="10" name="TextBox 1"/>
        <cdr:cNvSpPr txBox="1"/>
      </cdr:nvSpPr>
      <cdr:spPr>
        <a:xfrm xmlns:a="http://schemas.openxmlformats.org/drawingml/2006/main">
          <a:off x="7569363" y="2787275"/>
          <a:ext cx="1280450" cy="2461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>
              <a:solidFill>
                <a:srgbClr val="7030A0"/>
              </a:solidFill>
            </a:rPr>
            <a:t>Residential</a:t>
          </a:r>
        </a:p>
      </cdr:txBody>
    </cdr:sp>
  </cdr:relSizeAnchor>
  <cdr:relSizeAnchor xmlns:cdr="http://schemas.openxmlformats.org/drawingml/2006/chartDrawing">
    <cdr:from>
      <cdr:x>0.85384</cdr:x>
      <cdr:y>0.4213</cdr:y>
    </cdr:from>
    <cdr:to>
      <cdr:x>1</cdr:x>
      <cdr:y>0.46616</cdr:y>
    </cdr:to>
    <cdr:sp macro="" textlink="">
      <cdr:nvSpPr>
        <cdr:cNvPr id="11" name="TextBox 1"/>
        <cdr:cNvSpPr txBox="1"/>
      </cdr:nvSpPr>
      <cdr:spPr>
        <a:xfrm xmlns:a="http://schemas.openxmlformats.org/drawingml/2006/main">
          <a:off x="7619874" y="1945717"/>
          <a:ext cx="1304367" cy="20718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>
              <a:solidFill>
                <a:schemeClr val="accent6">
                  <a:lumMod val="75000"/>
                </a:schemeClr>
              </a:solidFill>
            </a:rPr>
            <a:t>Electric </a:t>
          </a:r>
          <a:r>
            <a:rPr lang="en-US" sz="1400" b="1" dirty="0" smtClean="0">
              <a:solidFill>
                <a:schemeClr val="accent6">
                  <a:lumMod val="75000"/>
                </a:schemeClr>
              </a:solidFill>
            </a:rPr>
            <a:t>Power </a:t>
          </a:r>
          <a:r>
            <a:rPr lang="en-US" sz="1000" b="1" dirty="0" smtClean="0">
              <a:solidFill>
                <a:schemeClr val="accent6">
                  <a:lumMod val="75000"/>
                </a:schemeClr>
              </a:solidFill>
            </a:rPr>
            <a:t>(consumption based)</a:t>
          </a:r>
          <a:endParaRPr lang="en-US" sz="1000" b="1" dirty="0">
            <a:solidFill>
              <a:schemeClr val="accent6">
                <a:lumMod val="7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0.8568</cdr:x>
      <cdr:y>0.73021</cdr:y>
    </cdr:from>
    <cdr:to>
      <cdr:x>0.97355</cdr:x>
      <cdr:y>0.76888</cdr:y>
    </cdr:to>
    <cdr:sp macro="" textlink="">
      <cdr:nvSpPr>
        <cdr:cNvPr id="13" name="TextBox 1"/>
        <cdr:cNvSpPr txBox="1"/>
      </cdr:nvSpPr>
      <cdr:spPr>
        <a:xfrm xmlns:a="http://schemas.openxmlformats.org/drawingml/2006/main">
          <a:off x="10003372" y="4496512"/>
          <a:ext cx="1363113" cy="2381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>
              <a:solidFill>
                <a:srgbClr val="00B050"/>
              </a:solidFill>
            </a:rPr>
            <a:t>Industrial</a:t>
          </a:r>
        </a:p>
      </cdr:txBody>
    </cdr:sp>
  </cdr:relSizeAnchor>
  <cdr:relSizeAnchor xmlns:cdr="http://schemas.openxmlformats.org/drawingml/2006/chartDrawing">
    <cdr:from>
      <cdr:x>0.85767</cdr:x>
      <cdr:y>0.77075</cdr:y>
    </cdr:from>
    <cdr:to>
      <cdr:x>0.97441</cdr:x>
      <cdr:y>0.81561</cdr:y>
    </cdr:to>
    <cdr:sp macro="" textlink="">
      <cdr:nvSpPr>
        <cdr:cNvPr id="15" name="TextBox 1"/>
        <cdr:cNvSpPr txBox="1"/>
      </cdr:nvSpPr>
      <cdr:spPr>
        <a:xfrm xmlns:a="http://schemas.openxmlformats.org/drawingml/2006/main">
          <a:off x="10013554" y="4746196"/>
          <a:ext cx="1362998" cy="2762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>
              <a:solidFill>
                <a:schemeClr val="bg1">
                  <a:lumMod val="60000"/>
                  <a:lumOff val="40000"/>
                </a:schemeClr>
              </a:solidFill>
            </a:rPr>
            <a:t>Waste</a:t>
          </a:r>
        </a:p>
      </cdr:txBody>
    </cdr:sp>
  </cdr:relSizeAnchor>
  <cdr:relSizeAnchor xmlns:cdr="http://schemas.openxmlformats.org/drawingml/2006/chartDrawing">
    <cdr:from>
      <cdr:x>0.85486</cdr:x>
      <cdr:y>0.86188</cdr:y>
    </cdr:from>
    <cdr:to>
      <cdr:x>1</cdr:x>
      <cdr:y>0.91696</cdr:y>
    </cdr:to>
    <cdr:sp macro="" textlink="">
      <cdr:nvSpPr>
        <cdr:cNvPr id="20" name="TextBox 1"/>
        <cdr:cNvSpPr txBox="1"/>
      </cdr:nvSpPr>
      <cdr:spPr>
        <a:xfrm xmlns:a="http://schemas.openxmlformats.org/drawingml/2006/main">
          <a:off x="7628977" y="3980499"/>
          <a:ext cx="1295264" cy="2543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>
              <a:solidFill>
                <a:schemeClr val="bg2">
                  <a:lumMod val="25000"/>
                </a:schemeClr>
              </a:solidFill>
            </a:rPr>
            <a:t>Agricultural</a:t>
          </a:r>
        </a:p>
      </cdr:txBody>
    </cdr:sp>
  </cdr:relSizeAnchor>
  <cdr:relSizeAnchor xmlns:cdr="http://schemas.openxmlformats.org/drawingml/2006/chartDrawing">
    <cdr:from>
      <cdr:x>0.85272</cdr:x>
      <cdr:y>0.69414</cdr:y>
    </cdr:from>
    <cdr:to>
      <cdr:x>0.991</cdr:x>
      <cdr:y>0.73739</cdr:y>
    </cdr:to>
    <cdr:sp macro="" textlink="">
      <cdr:nvSpPr>
        <cdr:cNvPr id="21" name="TextBox 1"/>
        <cdr:cNvSpPr txBox="1"/>
      </cdr:nvSpPr>
      <cdr:spPr>
        <a:xfrm xmlns:a="http://schemas.openxmlformats.org/drawingml/2006/main">
          <a:off x="7609879" y="3205810"/>
          <a:ext cx="1234010" cy="1997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 smtClean="0">
              <a:solidFill>
                <a:srgbClr val="C00000"/>
              </a:solidFill>
            </a:rPr>
            <a:t>Commercial</a:t>
          </a:r>
          <a:endParaRPr lang="en-US" sz="1400" b="1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0.86417</cdr:x>
      <cdr:y>0.28803</cdr:y>
    </cdr:from>
    <cdr:to>
      <cdr:x>0.98504</cdr:x>
      <cdr:y>0.36338</cdr:y>
    </cdr:to>
    <cdr:sp macro="" textlink="">
      <cdr:nvSpPr>
        <cdr:cNvPr id="22" name="TextBox 8"/>
        <cdr:cNvSpPr txBox="1"/>
      </cdr:nvSpPr>
      <cdr:spPr>
        <a:xfrm xmlns:a="http://schemas.openxmlformats.org/drawingml/2006/main">
          <a:off x="7712048" y="1537595"/>
          <a:ext cx="1078678" cy="4022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100" dirty="0" smtClean="0"/>
            <a:t>35% of GHG emissions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0.85384</cdr:x>
      <cdr:y>0.51741</cdr:y>
    </cdr:from>
    <cdr:to>
      <cdr:x>1</cdr:x>
      <cdr:y>0.56227</cdr:y>
    </cdr:to>
    <cdr:sp macro="" textlink="">
      <cdr:nvSpPr>
        <cdr:cNvPr id="23" name="TextBox 1"/>
        <cdr:cNvSpPr txBox="1"/>
      </cdr:nvSpPr>
      <cdr:spPr>
        <a:xfrm xmlns:a="http://schemas.openxmlformats.org/drawingml/2006/main">
          <a:off x="9968826" y="3186110"/>
          <a:ext cx="1706501" cy="2762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b="1" dirty="0">
              <a:solidFill>
                <a:srgbClr val="92D050"/>
              </a:solidFill>
            </a:rPr>
            <a:t>Electric </a:t>
          </a:r>
          <a:r>
            <a:rPr lang="en-US" sz="1100" b="1" dirty="0" smtClean="0">
              <a:solidFill>
                <a:srgbClr val="92D050"/>
              </a:solidFill>
            </a:rPr>
            <a:t>Power </a:t>
          </a:r>
        </a:p>
        <a:p xmlns:a="http://schemas.openxmlformats.org/drawingml/2006/main">
          <a:r>
            <a:rPr lang="en-US" sz="1000" b="1" dirty="0" smtClean="0">
              <a:solidFill>
                <a:srgbClr val="92D050"/>
              </a:solidFill>
            </a:rPr>
            <a:t>(generation based)</a:t>
          </a:r>
          <a:endParaRPr lang="en-US" sz="1000" b="1" dirty="0">
            <a:solidFill>
              <a:srgbClr val="92D050"/>
            </a:solidFill>
          </a:endParaRPr>
        </a:p>
      </cdr:txBody>
    </cdr:sp>
  </cdr:relSizeAnchor>
  <cdr:relSizeAnchor xmlns:cdr="http://schemas.openxmlformats.org/drawingml/2006/chartDrawing">
    <cdr:from>
      <cdr:x>0.28151</cdr:x>
      <cdr:y>0.43279</cdr:y>
    </cdr:from>
    <cdr:to>
      <cdr:x>0.37086</cdr:x>
      <cdr:y>0.5</cdr:y>
    </cdr:to>
    <cdr:sp macro="" textlink="">
      <cdr:nvSpPr>
        <cdr:cNvPr id="12" name="TextBox 1"/>
        <cdr:cNvSpPr txBox="1"/>
      </cdr:nvSpPr>
      <cdr:spPr>
        <a:xfrm xmlns:a="http://schemas.openxmlformats.org/drawingml/2006/main">
          <a:off x="2512236" y="2310356"/>
          <a:ext cx="797442" cy="3587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 smtClean="0">
              <a:solidFill>
                <a:srgbClr val="000000"/>
              </a:solidFill>
            </a:rPr>
            <a:t>1997</a:t>
          </a:r>
          <a:endParaRPr lang="en-US" sz="1600" dirty="0">
            <a:solidFill>
              <a:srgbClr val="000000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0.63281</cdr:x>
      <cdr:y>0.18893</cdr:y>
    </cdr:from>
    <cdr:to>
      <cdr:x>0.83359</cdr:x>
      <cdr:y>0.33092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571078" y="942156"/>
          <a:ext cx="1767618" cy="70805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400" dirty="0">
            <a:solidFill>
              <a:srgbClr val="9A36A4"/>
            </a:solidFill>
          </a:endParaRPr>
        </a:p>
      </cdr:txBody>
    </cdr:sp>
  </cdr:relSizeAnchor>
  <cdr:relSizeAnchor xmlns:cdr="http://schemas.openxmlformats.org/drawingml/2006/chartDrawing">
    <cdr:from>
      <cdr:x>0.53596</cdr:x>
      <cdr:y>0.27823</cdr:y>
    </cdr:from>
    <cdr:to>
      <cdr:x>0.53744</cdr:x>
      <cdr:y>0.36662</cdr:y>
    </cdr:to>
    <cdr:cxnSp macro="">
      <cdr:nvCxnSpPr>
        <cdr:cNvPr id="3" name="Straight Arrow Connector 2"/>
        <cdr:cNvCxnSpPr/>
      </cdr:nvCxnSpPr>
      <cdr:spPr>
        <a:xfrm xmlns:a="http://schemas.openxmlformats.org/drawingml/2006/main" flipH="1" flipV="1">
          <a:off x="4718495" y="1516974"/>
          <a:ext cx="12994" cy="481946"/>
        </a:xfrm>
        <a:prstGeom xmlns:a="http://schemas.openxmlformats.org/drawingml/2006/main" prst="straightConnector1">
          <a:avLst/>
        </a:prstGeom>
        <a:ln xmlns:a="http://schemas.openxmlformats.org/drawingml/2006/main" w="41275">
          <a:solidFill>
            <a:schemeClr val="bg1">
              <a:lumMod val="75000"/>
            </a:schemeClr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0.53623</cdr:x>
      <cdr:y>0.43467</cdr:y>
    </cdr:from>
    <cdr:to>
      <cdr:x>0.53744</cdr:x>
      <cdr:y>0.67864</cdr:y>
    </cdr:to>
    <cdr:cxnSp macro="">
      <cdr:nvCxnSpPr>
        <cdr:cNvPr id="4" name="Straight Arrow Connector 3"/>
        <cdr:cNvCxnSpPr/>
      </cdr:nvCxnSpPr>
      <cdr:spPr>
        <a:xfrm xmlns:a="http://schemas.openxmlformats.org/drawingml/2006/main">
          <a:off x="4720856" y="2369941"/>
          <a:ext cx="10635" cy="1330189"/>
        </a:xfrm>
        <a:prstGeom xmlns:a="http://schemas.openxmlformats.org/drawingml/2006/main" prst="straightConnector1">
          <a:avLst/>
        </a:prstGeom>
        <a:ln xmlns:a="http://schemas.openxmlformats.org/drawingml/2006/main" w="41275">
          <a:solidFill>
            <a:schemeClr val="bg1">
              <a:lumMod val="75000"/>
            </a:schemeClr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0.49155</cdr:x>
      <cdr:y>0.36272</cdr:y>
    </cdr:from>
    <cdr:to>
      <cdr:x>0.58213</cdr:x>
      <cdr:y>0.43467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4327451" y="1977655"/>
          <a:ext cx="797442" cy="3922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dirty="0" smtClean="0"/>
            <a:t>2004</a:t>
          </a:r>
          <a:endParaRPr lang="en-US" sz="2000" dirty="0"/>
        </a:p>
      </cdr:txBody>
    </cdr:sp>
  </cdr:relSizeAnchor>
  <cdr:relSizeAnchor xmlns:cdr="http://schemas.openxmlformats.org/drawingml/2006/chartDrawing">
    <cdr:from>
      <cdr:x>0.73732</cdr:x>
      <cdr:y>0.5</cdr:y>
    </cdr:from>
    <cdr:to>
      <cdr:x>0.80857</cdr:x>
      <cdr:y>0.58102</cdr:y>
    </cdr:to>
    <cdr:sp macro="" textlink="">
      <cdr:nvSpPr>
        <cdr:cNvPr id="10" name="TextBox 9"/>
        <cdr:cNvSpPr txBox="1"/>
      </cdr:nvSpPr>
      <cdr:spPr>
        <a:xfrm xmlns:a="http://schemas.openxmlformats.org/drawingml/2006/main">
          <a:off x="6491176" y="2493341"/>
          <a:ext cx="627321" cy="40404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dirty="0" smtClean="0"/>
            <a:t>2012</a:t>
          </a:r>
          <a:endParaRPr lang="en-US" sz="16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0.64724</cdr:x>
      <cdr:y>0.09311</cdr:y>
    </cdr:from>
    <cdr:to>
      <cdr:x>0.7591</cdr:x>
      <cdr:y>0.14433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029326" y="602179"/>
          <a:ext cx="1041991" cy="3312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 smtClean="0">
              <a:solidFill>
                <a:schemeClr val="tx1"/>
              </a:solidFill>
            </a:rPr>
            <a:t>27% Wood</a:t>
          </a:r>
          <a:endParaRPr lang="en-US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0.57425</cdr:x>
      <cdr:y>0.14433</cdr:y>
    </cdr:from>
    <cdr:to>
      <cdr:x>0.68611</cdr:x>
      <cdr:y>0.19555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349439" y="933450"/>
          <a:ext cx="1041991" cy="3312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 smtClean="0">
              <a:solidFill>
                <a:schemeClr val="tx1"/>
              </a:solidFill>
            </a:rPr>
            <a:t>36%</a:t>
          </a:r>
          <a:endParaRPr lang="en-US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0.66271</cdr:x>
      <cdr:y>0.18366</cdr:y>
    </cdr:from>
    <cdr:to>
      <cdr:x>0.77457</cdr:x>
      <cdr:y>0.23488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6173457" y="1187811"/>
          <a:ext cx="1041991" cy="3312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 smtClean="0">
              <a:solidFill>
                <a:schemeClr val="tx1"/>
              </a:solidFill>
            </a:rPr>
            <a:t>31%</a:t>
          </a:r>
          <a:endParaRPr lang="en-US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0.59885</cdr:x>
      <cdr:y>0.22819</cdr:y>
    </cdr:from>
    <cdr:to>
      <cdr:x>0.7107</cdr:x>
      <cdr:y>0.27941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5578536" y="1475785"/>
          <a:ext cx="1041991" cy="3312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 smtClean="0">
              <a:solidFill>
                <a:schemeClr val="tx1"/>
              </a:solidFill>
            </a:rPr>
            <a:t>31</a:t>
          </a:r>
          <a:r>
            <a:rPr lang="en-US" sz="1100" dirty="0" smtClean="0">
              <a:solidFill>
                <a:schemeClr val="tx1"/>
              </a:solidFill>
            </a:rPr>
            <a:t>%</a:t>
          </a:r>
          <a:endParaRPr lang="en-US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0.49317</cdr:x>
      <cdr:y>0.27372</cdr:y>
    </cdr:from>
    <cdr:to>
      <cdr:x>0.60503</cdr:x>
      <cdr:y>0.32494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4594115" y="1770277"/>
          <a:ext cx="1041991" cy="3312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 smtClean="0">
              <a:solidFill>
                <a:schemeClr val="tx1"/>
              </a:solidFill>
            </a:rPr>
            <a:t>32%</a:t>
          </a:r>
          <a:endParaRPr lang="en-US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0.42156</cdr:x>
      <cdr:y>0.31445</cdr:y>
    </cdr:from>
    <cdr:to>
      <cdr:x>0.53342</cdr:x>
      <cdr:y>0.36568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3927015" y="2033728"/>
          <a:ext cx="1041991" cy="3312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 smtClean="0">
              <a:solidFill>
                <a:schemeClr val="tx1"/>
              </a:solidFill>
            </a:rPr>
            <a:t>34%</a:t>
          </a:r>
          <a:endParaRPr lang="en-US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0.39418</cdr:x>
      <cdr:y>0.35789</cdr:y>
    </cdr:from>
    <cdr:to>
      <cdr:x>0.50604</cdr:x>
      <cdr:y>0.40911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3671963" y="2314625"/>
          <a:ext cx="1041991" cy="3312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 smtClean="0">
              <a:solidFill>
                <a:schemeClr val="tx1"/>
              </a:solidFill>
            </a:rPr>
            <a:t>33%</a:t>
          </a:r>
          <a:endParaRPr lang="en-US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0.45537</cdr:x>
      <cdr:y>0.39948</cdr:y>
    </cdr:from>
    <cdr:to>
      <cdr:x>0.56722</cdr:x>
      <cdr:y>0.4507</cdr:y>
    </cdr:to>
    <cdr:sp macro="" textlink="">
      <cdr:nvSpPr>
        <cdr:cNvPr id="9" name="TextBox 1"/>
        <cdr:cNvSpPr txBox="1"/>
      </cdr:nvSpPr>
      <cdr:spPr>
        <a:xfrm xmlns:a="http://schemas.openxmlformats.org/drawingml/2006/main">
          <a:off x="4241952" y="2583649"/>
          <a:ext cx="1041991" cy="3312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 smtClean="0">
              <a:solidFill>
                <a:schemeClr val="tx1"/>
              </a:solidFill>
            </a:rPr>
            <a:t>31%</a:t>
          </a:r>
          <a:endParaRPr lang="en-US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0.42264</cdr:x>
      <cdr:y>0.44878</cdr:y>
    </cdr:from>
    <cdr:to>
      <cdr:x>0.5345</cdr:x>
      <cdr:y>0.5</cdr:y>
    </cdr:to>
    <cdr:sp macro="" textlink="">
      <cdr:nvSpPr>
        <cdr:cNvPr id="10" name="TextBox 1"/>
        <cdr:cNvSpPr txBox="1"/>
      </cdr:nvSpPr>
      <cdr:spPr>
        <a:xfrm xmlns:a="http://schemas.openxmlformats.org/drawingml/2006/main">
          <a:off x="3937075" y="2902466"/>
          <a:ext cx="1041991" cy="3312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 smtClean="0">
              <a:solidFill>
                <a:schemeClr val="tx1"/>
              </a:solidFill>
            </a:rPr>
            <a:t>32%</a:t>
          </a:r>
          <a:endParaRPr lang="en-US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0.41342</cdr:x>
      <cdr:y>0.49152</cdr:y>
    </cdr:from>
    <cdr:to>
      <cdr:x>0.52527</cdr:x>
      <cdr:y>0.54274</cdr:y>
    </cdr:to>
    <cdr:sp macro="" textlink="">
      <cdr:nvSpPr>
        <cdr:cNvPr id="11" name="TextBox 1"/>
        <cdr:cNvSpPr txBox="1"/>
      </cdr:nvSpPr>
      <cdr:spPr>
        <a:xfrm xmlns:a="http://schemas.openxmlformats.org/drawingml/2006/main">
          <a:off x="3851157" y="3178899"/>
          <a:ext cx="1041991" cy="3312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 smtClean="0">
              <a:solidFill>
                <a:schemeClr val="tx1"/>
              </a:solidFill>
            </a:rPr>
            <a:t>31%</a:t>
          </a:r>
          <a:endParaRPr lang="en-US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0.305</cdr:x>
      <cdr:y>0.53541</cdr:y>
    </cdr:from>
    <cdr:to>
      <cdr:x>0.41686</cdr:x>
      <cdr:y>0.58663</cdr:y>
    </cdr:to>
    <cdr:sp macro="" textlink="">
      <cdr:nvSpPr>
        <cdr:cNvPr id="12" name="TextBox 1"/>
        <cdr:cNvSpPr txBox="1"/>
      </cdr:nvSpPr>
      <cdr:spPr>
        <a:xfrm xmlns:a="http://schemas.openxmlformats.org/drawingml/2006/main">
          <a:off x="2841250" y="3462720"/>
          <a:ext cx="1041991" cy="3312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 smtClean="0">
              <a:solidFill>
                <a:schemeClr val="tx1"/>
              </a:solidFill>
            </a:rPr>
            <a:t>22%</a:t>
          </a:r>
          <a:endParaRPr lang="en-US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0.26837</cdr:x>
      <cdr:y>0.57852</cdr:y>
    </cdr:from>
    <cdr:to>
      <cdr:x>0.38022</cdr:x>
      <cdr:y>0.62974</cdr:y>
    </cdr:to>
    <cdr:sp macro="" textlink="">
      <cdr:nvSpPr>
        <cdr:cNvPr id="13" name="TextBox 1"/>
        <cdr:cNvSpPr txBox="1"/>
      </cdr:nvSpPr>
      <cdr:spPr>
        <a:xfrm xmlns:a="http://schemas.openxmlformats.org/drawingml/2006/main">
          <a:off x="2499964" y="3741567"/>
          <a:ext cx="1041991" cy="3312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 smtClean="0">
              <a:solidFill>
                <a:schemeClr val="tx1"/>
              </a:solidFill>
            </a:rPr>
            <a:t>14%</a:t>
          </a:r>
          <a:endParaRPr lang="en-US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0.26608</cdr:x>
      <cdr:y>0.62301</cdr:y>
    </cdr:from>
    <cdr:to>
      <cdr:x>0.37794</cdr:x>
      <cdr:y>0.67423</cdr:y>
    </cdr:to>
    <cdr:sp macro="" textlink="">
      <cdr:nvSpPr>
        <cdr:cNvPr id="14" name="TextBox 1"/>
        <cdr:cNvSpPr txBox="1"/>
      </cdr:nvSpPr>
      <cdr:spPr>
        <a:xfrm xmlns:a="http://schemas.openxmlformats.org/drawingml/2006/main">
          <a:off x="2478686" y="4029316"/>
          <a:ext cx="1041991" cy="3312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 smtClean="0">
              <a:solidFill>
                <a:schemeClr val="tx1"/>
              </a:solidFill>
            </a:rPr>
            <a:t>16%</a:t>
          </a:r>
          <a:endParaRPr lang="en-US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0.23828</cdr:x>
      <cdr:y>0.66593</cdr:y>
    </cdr:from>
    <cdr:to>
      <cdr:x>0.35013</cdr:x>
      <cdr:y>0.71716</cdr:y>
    </cdr:to>
    <cdr:sp macro="" textlink="">
      <cdr:nvSpPr>
        <cdr:cNvPr id="15" name="TextBox 1"/>
        <cdr:cNvSpPr txBox="1"/>
      </cdr:nvSpPr>
      <cdr:spPr>
        <a:xfrm xmlns:a="http://schemas.openxmlformats.org/drawingml/2006/main">
          <a:off x="2219642" y="4306917"/>
          <a:ext cx="1041991" cy="3312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 smtClean="0">
              <a:solidFill>
                <a:schemeClr val="tx1"/>
              </a:solidFill>
            </a:rPr>
            <a:t>5%</a:t>
          </a:r>
          <a:endParaRPr lang="en-US" sz="1100" dirty="0">
            <a:solidFill>
              <a:schemeClr val="tx1"/>
            </a:solidFill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0.89214</cdr:x>
      <cdr:y>0.80015</cdr:y>
    </cdr:from>
    <cdr:to>
      <cdr:x>0.99871</cdr:x>
      <cdr:y>0.98496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347098" y="3959039"/>
          <a:ext cx="877641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400" dirty="0" smtClean="0"/>
            <a:t>2015</a:t>
          </a:r>
          <a:endParaRPr lang="en-US" sz="2400" dirty="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0.79367</cdr:x>
      <cdr:y>0.20579</cdr:y>
    </cdr:from>
    <cdr:to>
      <cdr:x>1</cdr:x>
      <cdr:y>0.3103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895068" y="982623"/>
          <a:ext cx="1792508" cy="4990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b="1" dirty="0">
              <a:solidFill>
                <a:schemeClr val="accent1"/>
              </a:solidFill>
            </a:rPr>
            <a:t>-22% change from 1990</a:t>
          </a:r>
        </a:p>
        <a:p xmlns:a="http://schemas.openxmlformats.org/drawingml/2006/main">
          <a:r>
            <a:rPr lang="en-US" sz="1100" b="1" dirty="0">
              <a:solidFill>
                <a:schemeClr val="accent1"/>
              </a:solidFill>
            </a:rPr>
            <a:t>-8.8%</a:t>
          </a:r>
          <a:r>
            <a:rPr lang="en-US" sz="1100" b="1" baseline="0" dirty="0">
              <a:solidFill>
                <a:schemeClr val="accent1"/>
              </a:solidFill>
            </a:rPr>
            <a:t> change from 2015</a:t>
          </a:r>
          <a:endParaRPr lang="en-US" sz="1100" b="1" dirty="0">
            <a:solidFill>
              <a:schemeClr val="accent1"/>
            </a:solidFill>
          </a:endParaRPr>
        </a:p>
      </cdr:txBody>
    </cdr:sp>
  </cdr:relSizeAnchor>
  <cdr:relSizeAnchor xmlns:cdr="http://schemas.openxmlformats.org/drawingml/2006/chartDrawing">
    <cdr:from>
      <cdr:x>0.76895</cdr:x>
      <cdr:y>0.45411</cdr:y>
    </cdr:from>
    <cdr:to>
      <cdr:x>0.97879</cdr:x>
      <cdr:y>0.57706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680331" y="2168342"/>
          <a:ext cx="1823001" cy="5870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b="1" dirty="0">
              <a:solidFill>
                <a:schemeClr val="accent2"/>
              </a:solidFill>
            </a:rPr>
            <a:t>29% change from 1990</a:t>
          </a:r>
        </a:p>
        <a:p xmlns:a="http://schemas.openxmlformats.org/drawingml/2006/main">
          <a:r>
            <a:rPr lang="en-US" sz="1100" b="1" dirty="0">
              <a:solidFill>
                <a:schemeClr val="accent2"/>
              </a:solidFill>
            </a:rPr>
            <a:t>-5.2%</a:t>
          </a:r>
          <a:r>
            <a:rPr lang="en-US" sz="1100" b="1" baseline="0" dirty="0">
              <a:solidFill>
                <a:schemeClr val="accent2"/>
              </a:solidFill>
            </a:rPr>
            <a:t> change from 2015</a:t>
          </a:r>
          <a:endParaRPr lang="en-US" sz="1100" b="1" dirty="0">
            <a:solidFill>
              <a:schemeClr val="accent2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D42BF-19AB-480E-98E3-CDECA1AC862B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44B1C-5B38-4661-BDAF-19DD80B17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08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2F8C-ADAE-48BF-AF4F-3569B864CE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9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2F8C-ADAE-48BF-AF4F-3569B864CE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25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2F8C-ADAE-48BF-AF4F-3569B864CE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99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/>
              <a:t>Connecticut’s largest GHG reduction since 1990 has occurred in the electric power sector —14.5% under consumption-based accounting and 25% under generation-based accounting.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2F8C-ADAE-48BF-AF4F-3569B864CE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83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2F8C-ADAE-48BF-AF4F-3569B864CE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5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Emission factors:</a:t>
            </a:r>
          </a:p>
          <a:p>
            <a:r>
              <a:rPr lang="en-US" dirty="0"/>
              <a:t>Emission factors provide a useful shortcut for use in life-cycle assessment, avoiding the need for  detailed calculations of emissions. An emission factor is a typical quantity of GHGs released to the atmosphere per unit of </a:t>
            </a:r>
            <a:r>
              <a:rPr lang="en-US" dirty="0" smtClean="0"/>
              <a:t>activity (</a:t>
            </a:r>
            <a:r>
              <a:rPr lang="en-US" dirty="0" err="1" smtClean="0"/>
              <a:t>lb</a:t>
            </a:r>
            <a:r>
              <a:rPr lang="en-US" dirty="0" smtClean="0"/>
              <a:t>/MWh).</a:t>
            </a:r>
            <a:endParaRPr lang="en-US" dirty="0"/>
          </a:p>
          <a:p>
            <a:r>
              <a:rPr lang="en-US" dirty="0"/>
              <a:t>The regional (ISO-NE) regional factor is based on the regional mix of fuels.  For 2015, the mix had a higher percentage of dirty fuels due to a very cold prolonged winter.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2F8C-ADAE-48BF-AF4F-3569B864CE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82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2015,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2F8C-ADAE-48BF-AF4F-3569B864CE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0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705600" y="4800600"/>
            <a:ext cx="2438400" cy="1295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6" descr="DEEPsFirstslides2-8-12ONLY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800600"/>
            <a:ext cx="6737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 descr="DEEPLogoRectangleCOLORsmall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4953000"/>
            <a:ext cx="196215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0" y="6057900"/>
            <a:ext cx="9144000" cy="800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4514" y="35052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j-lt"/>
              </a:rPr>
              <a:t>Connecticut Department of</a:t>
            </a:r>
          </a:p>
          <a:p>
            <a:r>
              <a:rPr lang="en-US" sz="3600" dirty="0" smtClean="0">
                <a:latin typeface="+mj-lt"/>
              </a:rPr>
              <a:t>Energy and Environmental Protection</a:t>
            </a:r>
            <a:endParaRPr lang="en-US" sz="3600" dirty="0">
              <a:latin typeface="+mj-l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6705600" y="4800600"/>
            <a:ext cx="2438400" cy="1295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6" descr="DEEPsFirstslides2-8-12ONLY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800600"/>
            <a:ext cx="6737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 descr="DEEPLogoRectangleCOLORsmall.jp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4953000"/>
            <a:ext cx="196215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 userDrawn="1"/>
        </p:nvSpPr>
        <p:spPr>
          <a:xfrm>
            <a:off x="0" y="6057900"/>
            <a:ext cx="9144000" cy="800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1" name="Picture 8" descr="2012 sky.jpg"/>
          <p:cNvPicPr>
            <a:picLocks noChangeAspect="1"/>
          </p:cNvPicPr>
          <p:nvPr userDrawn="1"/>
        </p:nvPicPr>
        <p:blipFill>
          <a:blip r:embed="rId4" cstate="print"/>
          <a:srcRect t="17651" b="31863"/>
          <a:stretch>
            <a:fillRect/>
          </a:stretch>
        </p:blipFill>
        <p:spPr bwMode="auto">
          <a:xfrm>
            <a:off x="10" y="0"/>
            <a:ext cx="9144000" cy="3519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9144000" cy="418737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04800" y="160020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0" y="6026150"/>
            <a:ext cx="9144000" cy="5381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TextBox 35"/>
          <p:cNvSpPr txBox="1">
            <a:spLocks noChangeArrowheads="1"/>
          </p:cNvSpPr>
          <p:nvPr userDrawn="1"/>
        </p:nvSpPr>
        <p:spPr bwMode="auto">
          <a:xfrm>
            <a:off x="1143000" y="6103938"/>
            <a:ext cx="7870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Connecticut Department of Energy and Environmental Protection</a:t>
            </a:r>
          </a:p>
        </p:txBody>
      </p:sp>
      <p:pic>
        <p:nvPicPr>
          <p:cNvPr id="19" name="Picture 7" descr="DEEPLogoRectangleCOLOR755px337px300dpi.gif"/>
          <p:cNvPicPr>
            <a:picLocks noChangeAspect="1"/>
          </p:cNvPicPr>
          <p:nvPr userDrawn="1"/>
        </p:nvPicPr>
        <p:blipFill>
          <a:blip r:embed="rId2" cstate="print"/>
          <a:srcRect r="64532"/>
          <a:stretch>
            <a:fillRect/>
          </a:stretch>
        </p:blipFill>
        <p:spPr bwMode="auto">
          <a:xfrm>
            <a:off x="292100" y="5774871"/>
            <a:ext cx="777875" cy="97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800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5106022" y="1130300"/>
            <a:ext cx="1931988" cy="186942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5114617" y="2993972"/>
            <a:ext cx="1923393" cy="1842921"/>
          </a:xfrm>
          <a:prstGeom prst="rect">
            <a:avLst/>
          </a:prstGeom>
          <a:solidFill>
            <a:schemeClr val="accent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194562" y="2994957"/>
            <a:ext cx="1923393" cy="1841936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0" y="6026150"/>
            <a:ext cx="9144000" cy="5381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" name="Picture 7" descr="DEEPLogoRectangleCOLOR755px337px300dpi.gif"/>
          <p:cNvPicPr>
            <a:picLocks noChangeAspect="1"/>
          </p:cNvPicPr>
          <p:nvPr userDrawn="1"/>
        </p:nvPicPr>
        <p:blipFill>
          <a:blip r:embed="rId2" cstate="print"/>
          <a:srcRect r="64532"/>
          <a:stretch>
            <a:fillRect/>
          </a:stretch>
        </p:blipFill>
        <p:spPr bwMode="auto">
          <a:xfrm>
            <a:off x="292100" y="5774871"/>
            <a:ext cx="777875" cy="97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35"/>
          <p:cNvSpPr txBox="1">
            <a:spLocks noChangeArrowheads="1"/>
          </p:cNvSpPr>
          <p:nvPr userDrawn="1"/>
        </p:nvSpPr>
        <p:spPr bwMode="auto">
          <a:xfrm>
            <a:off x="1143000" y="6103938"/>
            <a:ext cx="7870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Connecticut Department of Energy and Environmental Protection</a:t>
            </a:r>
          </a:p>
        </p:txBody>
      </p:sp>
      <p:sp>
        <p:nvSpPr>
          <p:cNvPr id="13" name="TextBox 7"/>
          <p:cNvSpPr txBox="1">
            <a:spLocks noChangeArrowheads="1"/>
          </p:cNvSpPr>
          <p:nvPr userDrawn="1"/>
        </p:nvSpPr>
        <p:spPr bwMode="auto">
          <a:xfrm rot="16200000">
            <a:off x="318244" y="2845747"/>
            <a:ext cx="28760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itchFamily="34" charset="0"/>
              </a:rPr>
              <a:t>Impact on Agency Brand</a:t>
            </a:r>
          </a:p>
        </p:txBody>
      </p:sp>
      <p:sp>
        <p:nvSpPr>
          <p:cNvPr id="14" name="TextBox 8"/>
          <p:cNvSpPr txBox="1">
            <a:spLocks noChangeArrowheads="1"/>
          </p:cNvSpPr>
          <p:nvPr userDrawn="1"/>
        </p:nvSpPr>
        <p:spPr bwMode="auto">
          <a:xfrm>
            <a:off x="2695030" y="5665956"/>
            <a:ext cx="43149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Value to Staff</a:t>
            </a:r>
          </a:p>
        </p:txBody>
      </p:sp>
      <p:sp>
        <p:nvSpPr>
          <p:cNvPr id="15" name="TextBox 9"/>
          <p:cNvSpPr txBox="1">
            <a:spLocks noChangeArrowheads="1"/>
          </p:cNvSpPr>
          <p:nvPr userDrawn="1"/>
        </p:nvSpPr>
        <p:spPr bwMode="auto">
          <a:xfrm>
            <a:off x="1857808" y="1092198"/>
            <a:ext cx="115922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alibri" pitchFamily="34" charset="0"/>
              </a:rPr>
              <a:t>High</a:t>
            </a:r>
          </a:p>
        </p:txBody>
      </p:sp>
      <p:sp>
        <p:nvSpPr>
          <p:cNvPr id="16" name="TextBox 10"/>
          <p:cNvSpPr txBox="1">
            <a:spLocks noChangeArrowheads="1"/>
          </p:cNvSpPr>
          <p:nvPr userDrawn="1"/>
        </p:nvSpPr>
        <p:spPr bwMode="auto">
          <a:xfrm>
            <a:off x="1986611" y="2902925"/>
            <a:ext cx="96602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alibri" pitchFamily="34" charset="0"/>
              </a:rPr>
              <a:t>Medium</a:t>
            </a:r>
          </a:p>
        </p:txBody>
      </p:sp>
      <p:sp>
        <p:nvSpPr>
          <p:cNvPr id="17" name="TextBox 11"/>
          <p:cNvSpPr txBox="1">
            <a:spLocks noChangeArrowheads="1"/>
          </p:cNvSpPr>
          <p:nvPr userDrawn="1"/>
        </p:nvSpPr>
        <p:spPr bwMode="auto">
          <a:xfrm>
            <a:off x="1729007" y="4716094"/>
            <a:ext cx="148123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alibri" pitchFamily="34" charset="0"/>
              </a:rPr>
              <a:t>Low</a:t>
            </a:r>
          </a:p>
        </p:txBody>
      </p:sp>
      <p:sp>
        <p:nvSpPr>
          <p:cNvPr id="18" name="TextBox 12"/>
          <p:cNvSpPr txBox="1">
            <a:spLocks noChangeArrowheads="1"/>
          </p:cNvSpPr>
          <p:nvPr userDrawn="1"/>
        </p:nvSpPr>
        <p:spPr bwMode="auto">
          <a:xfrm rot="18006833">
            <a:off x="2463916" y="5089698"/>
            <a:ext cx="93784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alibri" pitchFamily="34" charset="0"/>
              </a:rPr>
              <a:t>None</a:t>
            </a:r>
          </a:p>
        </p:txBody>
      </p:sp>
      <p:sp>
        <p:nvSpPr>
          <p:cNvPr id="19" name="TextBox 13"/>
          <p:cNvSpPr txBox="1">
            <a:spLocks noChangeArrowheads="1"/>
          </p:cNvSpPr>
          <p:nvPr userDrawn="1"/>
        </p:nvSpPr>
        <p:spPr bwMode="auto">
          <a:xfrm rot="18006833">
            <a:off x="4336713" y="5136280"/>
            <a:ext cx="101597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alibri" pitchFamily="34" charset="0"/>
              </a:rPr>
              <a:t>Little</a:t>
            </a:r>
          </a:p>
        </p:txBody>
      </p:sp>
      <p:sp>
        <p:nvSpPr>
          <p:cNvPr id="20" name="TextBox 14"/>
          <p:cNvSpPr txBox="1">
            <a:spLocks noChangeArrowheads="1"/>
          </p:cNvSpPr>
          <p:nvPr userDrawn="1"/>
        </p:nvSpPr>
        <p:spPr bwMode="auto">
          <a:xfrm rot="18006833">
            <a:off x="6229576" y="5119277"/>
            <a:ext cx="112121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alibri" pitchFamily="34" charset="0"/>
              </a:rPr>
              <a:t>A Lot</a:t>
            </a:r>
          </a:p>
        </p:txBody>
      </p:sp>
      <p:sp>
        <p:nvSpPr>
          <p:cNvPr id="21" name="Rectangle 20"/>
          <p:cNvSpPr/>
          <p:nvPr userDrawn="1"/>
        </p:nvSpPr>
        <p:spPr bwMode="auto">
          <a:xfrm>
            <a:off x="3185967" y="1128713"/>
            <a:ext cx="1931988" cy="1869420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 bwMode="auto">
          <a:xfrm>
            <a:off x="0" y="6026150"/>
            <a:ext cx="9144000" cy="5381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TextBox 35"/>
          <p:cNvSpPr txBox="1">
            <a:spLocks noChangeArrowheads="1"/>
          </p:cNvSpPr>
          <p:nvPr/>
        </p:nvSpPr>
        <p:spPr bwMode="auto">
          <a:xfrm>
            <a:off x="1143000" y="6103938"/>
            <a:ext cx="7870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Connecticut Department of Energy and Environmental Protection</a:t>
            </a:r>
          </a:p>
        </p:txBody>
      </p:sp>
      <p:pic>
        <p:nvPicPr>
          <p:cNvPr id="19" name="Picture 7" descr="DEEPLogoRectangleCOLOR755px337px300dpi.gif"/>
          <p:cNvPicPr>
            <a:picLocks noChangeAspect="1"/>
          </p:cNvPicPr>
          <p:nvPr/>
        </p:nvPicPr>
        <p:blipFill>
          <a:blip r:embed="rId2" cstate="print"/>
          <a:srcRect r="64532"/>
          <a:stretch>
            <a:fillRect/>
          </a:stretch>
        </p:blipFill>
        <p:spPr bwMode="auto">
          <a:xfrm>
            <a:off x="292100" y="5753100"/>
            <a:ext cx="777875" cy="97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7257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0" y="6026150"/>
            <a:ext cx="9144000" cy="5381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extBox 35"/>
          <p:cNvSpPr txBox="1">
            <a:spLocks noChangeArrowheads="1"/>
          </p:cNvSpPr>
          <p:nvPr userDrawn="1"/>
        </p:nvSpPr>
        <p:spPr bwMode="auto">
          <a:xfrm>
            <a:off x="1143000" y="6103938"/>
            <a:ext cx="7870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Connecticut Department of Energy and Environmental Protection</a:t>
            </a:r>
          </a:p>
        </p:txBody>
      </p:sp>
      <p:pic>
        <p:nvPicPr>
          <p:cNvPr id="15" name="Picture 7" descr="DEEPLogoRectangleCOLOR755px337px300dpi.gif"/>
          <p:cNvPicPr>
            <a:picLocks noChangeAspect="1"/>
          </p:cNvPicPr>
          <p:nvPr userDrawn="1"/>
        </p:nvPicPr>
        <p:blipFill>
          <a:blip r:embed="rId2" cstate="print"/>
          <a:srcRect r="64532"/>
          <a:stretch>
            <a:fillRect/>
          </a:stretch>
        </p:blipFill>
        <p:spPr bwMode="auto">
          <a:xfrm>
            <a:off x="292100" y="5774871"/>
            <a:ext cx="777875" cy="97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 userDrawn="1">
            <p:ph idx="1"/>
          </p:nvPr>
        </p:nvSpPr>
        <p:spPr>
          <a:xfrm>
            <a:off x="609600" y="1447800"/>
            <a:ext cx="8229600" cy="3733800"/>
          </a:xfrm>
          <a:prstGeom prst="rect">
            <a:avLst/>
          </a:prstGeom>
        </p:spPr>
        <p:txBody>
          <a:bodyPr/>
          <a:lstStyle/>
          <a:p>
            <a:pPr lvl="0" eaLnBrk="1" hangingPunct="1">
              <a:buFont typeface="Arial" pitchFamily="34" charset="0"/>
              <a:buNone/>
            </a:pPr>
            <a:r>
              <a:rPr lang="en-US" baseline="30000" smtClean="0">
                <a:solidFill>
                  <a:schemeClr val="bg1"/>
                </a:solidFill>
                <a:latin typeface="Berkeley-Medium"/>
              </a:rPr>
              <a:t>Click to edit Master text styles</a:t>
            </a:r>
          </a:p>
          <a:p>
            <a:pPr lvl="1" eaLnBrk="1" hangingPunct="1">
              <a:buFont typeface="Arial" pitchFamily="34" charset="0"/>
              <a:buNone/>
            </a:pPr>
            <a:r>
              <a:rPr lang="en-US" baseline="30000" smtClean="0">
                <a:solidFill>
                  <a:schemeClr val="bg1"/>
                </a:solidFill>
                <a:latin typeface="Berkeley-Medium"/>
              </a:rPr>
              <a:t>Second level</a:t>
            </a:r>
          </a:p>
          <a:p>
            <a:pPr lvl="2" eaLnBrk="1" hangingPunct="1">
              <a:buFont typeface="Arial" pitchFamily="34" charset="0"/>
              <a:buNone/>
            </a:pPr>
            <a:r>
              <a:rPr lang="en-US" baseline="30000" smtClean="0">
                <a:solidFill>
                  <a:schemeClr val="bg1"/>
                </a:solidFill>
                <a:latin typeface="Berkeley-Medium"/>
              </a:rPr>
              <a:t>Third level</a:t>
            </a:r>
          </a:p>
          <a:p>
            <a:pPr lvl="3" eaLnBrk="1" hangingPunct="1">
              <a:buFont typeface="Arial" pitchFamily="34" charset="0"/>
              <a:buNone/>
            </a:pPr>
            <a:r>
              <a:rPr lang="en-US" baseline="30000" smtClean="0">
                <a:solidFill>
                  <a:schemeClr val="bg1"/>
                </a:solidFill>
                <a:latin typeface="Berkeley-Medium"/>
              </a:rPr>
              <a:t>Fourth level</a:t>
            </a:r>
          </a:p>
          <a:p>
            <a:pPr lvl="4" eaLnBrk="1" hangingPunct="1">
              <a:buFont typeface="Arial" pitchFamily="34" charset="0"/>
              <a:buNone/>
            </a:pPr>
            <a:r>
              <a:rPr lang="en-US" baseline="30000" smtClean="0">
                <a:solidFill>
                  <a:schemeClr val="bg1"/>
                </a:solidFill>
                <a:latin typeface="Berkeley-Medium"/>
              </a:rPr>
              <a:t>Fifth level</a:t>
            </a:r>
            <a:endParaRPr lang="en-US" baseline="30000" dirty="0" smtClean="0">
              <a:solidFill>
                <a:schemeClr val="bg1"/>
              </a:solidFill>
              <a:latin typeface="Berkeley-Medium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15314"/>
            <a:ext cx="9144000" cy="4426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6037943"/>
            <a:ext cx="9144000" cy="5263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35"/>
          <p:cNvSpPr txBox="1">
            <a:spLocks noChangeArrowheads="1"/>
          </p:cNvSpPr>
          <p:nvPr userDrawn="1"/>
        </p:nvSpPr>
        <p:spPr bwMode="auto">
          <a:xfrm>
            <a:off x="1143000" y="6103938"/>
            <a:ext cx="7870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Connecticut Department of Energy and Environmental Protection</a:t>
            </a:r>
          </a:p>
        </p:txBody>
      </p:sp>
      <p:pic>
        <p:nvPicPr>
          <p:cNvPr id="5" name="Picture 7" descr="DEEPLogoRectangleCOLOR755px337px300dpi.gif"/>
          <p:cNvPicPr>
            <a:picLocks noChangeAspect="1"/>
          </p:cNvPicPr>
          <p:nvPr userDrawn="1"/>
        </p:nvPicPr>
        <p:blipFill>
          <a:blip r:embed="rId2" cstate="print"/>
          <a:srcRect r="64532"/>
          <a:stretch>
            <a:fillRect/>
          </a:stretch>
        </p:blipFill>
        <p:spPr bwMode="auto">
          <a:xfrm>
            <a:off x="292100" y="5774871"/>
            <a:ext cx="777875" cy="97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4916487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 descr="2012 sky.jpg"/>
          <p:cNvPicPr>
            <a:picLocks noChangeAspect="1"/>
          </p:cNvPicPr>
          <p:nvPr userDrawn="1"/>
        </p:nvPicPr>
        <p:blipFill>
          <a:blip r:embed="rId3" cstate="print"/>
          <a:srcRect t="49348" b="29885"/>
          <a:stretch>
            <a:fillRect/>
          </a:stretch>
        </p:blipFill>
        <p:spPr bwMode="auto">
          <a:xfrm>
            <a:off x="0" y="-4572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229600" cy="3733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eaLnBrk="1" hangingPunct="1">
              <a:buFont typeface="Arial" pitchFamily="34" charset="0"/>
              <a:buNone/>
            </a:pPr>
            <a:r>
              <a:rPr lang="en-US" baseline="30000" smtClean="0">
                <a:solidFill>
                  <a:schemeClr val="bg1"/>
                </a:solidFill>
                <a:latin typeface="Berkeley-Medium"/>
              </a:rPr>
              <a:t>Click to edit Master text styles</a:t>
            </a:r>
          </a:p>
          <a:p>
            <a:pPr lvl="1" eaLnBrk="1" hangingPunct="1">
              <a:buFont typeface="Arial" pitchFamily="34" charset="0"/>
              <a:buNone/>
            </a:pPr>
            <a:r>
              <a:rPr lang="en-US" baseline="30000" smtClean="0">
                <a:solidFill>
                  <a:schemeClr val="bg1"/>
                </a:solidFill>
                <a:latin typeface="Berkeley-Medium"/>
              </a:rPr>
              <a:t>Second level</a:t>
            </a:r>
          </a:p>
          <a:p>
            <a:pPr lvl="2" eaLnBrk="1" hangingPunct="1">
              <a:buFont typeface="Arial" pitchFamily="34" charset="0"/>
              <a:buNone/>
            </a:pPr>
            <a:r>
              <a:rPr lang="en-US" baseline="30000" smtClean="0">
                <a:solidFill>
                  <a:schemeClr val="bg1"/>
                </a:solidFill>
                <a:latin typeface="Berkeley-Medium"/>
              </a:rPr>
              <a:t>Third level</a:t>
            </a:r>
          </a:p>
          <a:p>
            <a:pPr lvl="3" eaLnBrk="1" hangingPunct="1">
              <a:buFont typeface="Arial" pitchFamily="34" charset="0"/>
              <a:buNone/>
            </a:pPr>
            <a:r>
              <a:rPr lang="en-US" baseline="30000" smtClean="0">
                <a:solidFill>
                  <a:schemeClr val="bg1"/>
                </a:solidFill>
                <a:latin typeface="Berkeley-Medium"/>
              </a:rPr>
              <a:t>Fourth level</a:t>
            </a:r>
          </a:p>
          <a:p>
            <a:pPr lvl="4" eaLnBrk="1" hangingPunct="1">
              <a:buFont typeface="Arial" pitchFamily="34" charset="0"/>
              <a:buNone/>
            </a:pPr>
            <a:r>
              <a:rPr lang="en-US" baseline="30000" smtClean="0">
                <a:solidFill>
                  <a:schemeClr val="bg1"/>
                </a:solidFill>
                <a:latin typeface="Berkeley-Medium"/>
              </a:rPr>
              <a:t>Fifth level</a:t>
            </a:r>
            <a:endParaRPr lang="en-US" baseline="30000" dirty="0" smtClean="0">
              <a:solidFill>
                <a:schemeClr val="bg1"/>
              </a:solidFill>
              <a:latin typeface="Berkeley-Mediu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0800"/>
            <a:ext cx="9144000" cy="457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037943"/>
            <a:ext cx="9144000" cy="5263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35"/>
          <p:cNvSpPr txBox="1">
            <a:spLocks noChangeArrowheads="1"/>
          </p:cNvSpPr>
          <p:nvPr userDrawn="1"/>
        </p:nvSpPr>
        <p:spPr bwMode="auto">
          <a:xfrm>
            <a:off x="1143000" y="6103938"/>
            <a:ext cx="7870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Connecticut Department of Energy and Environmental Protection</a:t>
            </a:r>
          </a:p>
        </p:txBody>
      </p:sp>
      <p:pic>
        <p:nvPicPr>
          <p:cNvPr id="8" name="Picture 7" descr="DEEPLogoRectangleCOLOR755px337px300dpi.gif"/>
          <p:cNvPicPr>
            <a:picLocks noChangeAspect="1"/>
          </p:cNvPicPr>
          <p:nvPr userDrawn="1"/>
        </p:nvPicPr>
        <p:blipFill>
          <a:blip r:embed="rId2" cstate="print"/>
          <a:srcRect r="64532"/>
          <a:stretch>
            <a:fillRect/>
          </a:stretch>
        </p:blipFill>
        <p:spPr bwMode="auto">
          <a:xfrm>
            <a:off x="292100" y="5774871"/>
            <a:ext cx="777875" cy="97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725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61288BB-896A-4FDC-BD3C-F7367F1FE963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047A043-A430-4F84-9A22-BB2E54D4A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5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61288BB-896A-4FDC-BD3C-F7367F1FE963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047A043-A430-4F84-9A22-BB2E54D4A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6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61288BB-896A-4FDC-BD3C-F7367F1FE963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047A043-A430-4F84-9A22-BB2E54D4A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67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6B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61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3931783755"/>
              </p:ext>
            </p:extLst>
          </p:nvPr>
        </p:nvGraphicFramePr>
        <p:xfrm>
          <a:off x="4572000" y="2481711"/>
          <a:ext cx="4298232" cy="3555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070324"/>
              </p:ext>
            </p:extLst>
          </p:nvPr>
        </p:nvGraphicFramePr>
        <p:xfrm>
          <a:off x="-147395" y="1200729"/>
          <a:ext cx="4898000" cy="3555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46032" y="413734"/>
            <a:ext cx="6449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Percent of ISO-NE Energy Generation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757773"/>
              </p:ext>
            </p:extLst>
          </p:nvPr>
        </p:nvGraphicFramePr>
        <p:xfrm>
          <a:off x="67052" y="4259609"/>
          <a:ext cx="4630009" cy="760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1022"/>
                <a:gridCol w="616689"/>
                <a:gridCol w="542260"/>
                <a:gridCol w="584791"/>
                <a:gridCol w="531628"/>
                <a:gridCol w="563525"/>
                <a:gridCol w="486032"/>
                <a:gridCol w="564062"/>
              </a:tblGrid>
              <a:tr h="16716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Net Energy (</a:t>
                      </a:r>
                      <a:r>
                        <a:rPr lang="en-US" sz="1200" b="1" u="none" strike="noStrike" dirty="0" err="1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GWh</a:t>
                      </a:r>
                      <a:r>
                        <a:rPr lang="en-US" sz="1200" b="1" u="none" strike="noStrike" dirty="0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)</a:t>
                      </a:r>
                      <a:endParaRPr lang="en-US" sz="1200" b="1" i="0" u="none" strike="noStrike" dirty="0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16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Total</a:t>
                      </a:r>
                      <a:endParaRPr lang="en-US" sz="1200" b="1" i="0" u="none" strike="noStrike" dirty="0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ME</a:t>
                      </a:r>
                      <a:endParaRPr lang="en-US" sz="1200" b="1" i="0" u="none" strike="noStrike" dirty="0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NH</a:t>
                      </a:r>
                      <a:endParaRPr lang="en-US" sz="1200" b="1" i="0" u="none" strike="noStrike" dirty="0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VT</a:t>
                      </a:r>
                      <a:endParaRPr lang="en-US" sz="1200" b="1" i="0" u="none" strike="noStrike" dirty="0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CT</a:t>
                      </a:r>
                      <a:endParaRPr lang="en-US" sz="1200" b="1" i="0" u="none" strike="noStrike" dirty="0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RI</a:t>
                      </a:r>
                      <a:endParaRPr lang="en-US" sz="1200" b="1" i="0" u="none" strike="noStrike" dirty="0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MA</a:t>
                      </a:r>
                      <a:endParaRPr lang="en-US" sz="1200" b="1" i="0" u="none" strike="noStrike" dirty="0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16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Load</a:t>
                      </a:r>
                      <a:endParaRPr lang="en-US" sz="1200" b="1" i="0" u="none" strike="noStrike" dirty="0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127,176</a:t>
                      </a:r>
                      <a:endParaRPr lang="en-US" sz="1200" b="0" i="0" u="none" strike="noStrike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12,045</a:t>
                      </a:r>
                      <a:endParaRPr lang="en-US" sz="1200" b="0" i="0" u="none" strike="noStrike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11,702</a:t>
                      </a:r>
                      <a:endParaRPr lang="en-US" sz="1200" b="0" i="0" u="none" strike="noStrike" dirty="0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6,009</a:t>
                      </a:r>
                      <a:endParaRPr lang="en-US" sz="1200" b="0" i="0" u="none" strike="noStrike" dirty="0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30,961</a:t>
                      </a:r>
                      <a:endParaRPr lang="en-US" sz="1200" b="0" i="0" u="none" strike="noStrike" dirty="0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8,204</a:t>
                      </a:r>
                      <a:endParaRPr lang="en-US" sz="1200" b="0" i="0" u="none" strike="noStrike" dirty="0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58,254</a:t>
                      </a:r>
                      <a:endParaRPr lang="en-US" sz="1200" b="0" i="0" u="none" strike="noStrike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16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Generation</a:t>
                      </a:r>
                      <a:endParaRPr lang="en-US" sz="1200" b="1" i="0" u="none" strike="noStrike" dirty="0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108,357</a:t>
                      </a:r>
                      <a:endParaRPr lang="en-US" sz="1200" b="0" i="0" u="none" strike="noStrike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9,945</a:t>
                      </a:r>
                      <a:endParaRPr lang="en-US" sz="1200" b="0" i="0" u="none" strike="noStrike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19,815</a:t>
                      </a:r>
                      <a:endParaRPr lang="en-US" sz="1200" b="0" i="0" u="none" strike="noStrike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6,466</a:t>
                      </a:r>
                      <a:endParaRPr lang="en-US" sz="1200" b="0" i="0" u="none" strike="noStrike" dirty="0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28,453</a:t>
                      </a:r>
                      <a:endParaRPr lang="en-US" sz="1200" b="0" i="0" u="none" strike="noStrike" dirty="0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10,705</a:t>
                      </a:r>
                      <a:endParaRPr lang="en-US" sz="1200" b="0" i="0" u="none" strike="noStrike" dirty="0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2">
                              <a:lumMod val="10000"/>
                            </a:schemeClr>
                          </a:solidFill>
                          <a:effectLst/>
                        </a:rPr>
                        <a:t>32,974</a:t>
                      </a:r>
                      <a:endParaRPr lang="en-US" sz="1200" b="0" i="0" u="none" strike="noStrike" dirty="0">
                        <a:solidFill>
                          <a:schemeClr val="accent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336036"/>
              </p:ext>
            </p:extLst>
          </p:nvPr>
        </p:nvGraphicFramePr>
        <p:xfrm>
          <a:off x="4037371" y="5495321"/>
          <a:ext cx="4832860" cy="760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9810"/>
                <a:gridCol w="606056"/>
                <a:gridCol w="493119"/>
                <a:gridCol w="588775"/>
                <a:gridCol w="588775"/>
                <a:gridCol w="588775"/>
                <a:gridCol w="588775"/>
                <a:gridCol w="588775"/>
              </a:tblGrid>
              <a:tr h="16716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Net Energy (</a:t>
                      </a:r>
                      <a:r>
                        <a:rPr lang="en-US" sz="12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GWh</a:t>
                      </a:r>
                      <a:r>
                        <a:rPr lang="en-US" sz="12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)</a:t>
                      </a:r>
                      <a:endParaRPr lang="en-US" sz="12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16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Total</a:t>
                      </a:r>
                      <a:endParaRPr lang="en-US" sz="12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ME</a:t>
                      </a:r>
                      <a:endParaRPr lang="en-US" sz="12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NH</a:t>
                      </a:r>
                      <a:endParaRPr lang="en-US" sz="12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VT</a:t>
                      </a:r>
                      <a:endParaRPr lang="en-US" sz="12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CT</a:t>
                      </a:r>
                      <a:endParaRPr lang="en-US" sz="12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RI</a:t>
                      </a:r>
                      <a:endParaRPr lang="en-US" sz="12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MA</a:t>
                      </a:r>
                      <a:endParaRPr lang="en-US" sz="12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16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Load</a:t>
                      </a:r>
                      <a:endParaRPr lang="en-US" sz="12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126,955</a:t>
                      </a:r>
                      <a:endParaRPr lang="en-US" sz="12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11,924</a:t>
                      </a:r>
                      <a:endParaRPr lang="en-US" sz="12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11,699</a:t>
                      </a:r>
                      <a:endParaRPr lang="en-US" sz="12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5,929</a:t>
                      </a:r>
                      <a:endParaRPr lang="en-US" sz="12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31,071</a:t>
                      </a:r>
                      <a:endParaRPr lang="en-US" sz="12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8,225</a:t>
                      </a:r>
                      <a:endParaRPr lang="en-US" sz="12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58,107</a:t>
                      </a:r>
                      <a:endParaRPr lang="en-US" sz="12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16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Generation</a:t>
                      </a:r>
                      <a:endParaRPr lang="en-US" sz="12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107,916</a:t>
                      </a:r>
                      <a:endParaRPr lang="en-US" sz="12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8,867</a:t>
                      </a:r>
                      <a:endParaRPr lang="en-US" sz="12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20,313</a:t>
                      </a:r>
                      <a:endParaRPr lang="en-US" sz="12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1,436</a:t>
                      </a:r>
                      <a:endParaRPr lang="en-US" sz="12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35,087</a:t>
                      </a:r>
                      <a:endParaRPr lang="en-US" sz="12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8,395</a:t>
                      </a:r>
                      <a:endParaRPr lang="en-US" sz="12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33,817</a:t>
                      </a:r>
                      <a:endParaRPr lang="en-US" sz="12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48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6545"/>
            <a:ext cx="7886700" cy="1325563"/>
          </a:xfrm>
        </p:spPr>
        <p:txBody>
          <a:bodyPr/>
          <a:lstStyle/>
          <a:p>
            <a:r>
              <a:rPr lang="en-US" b="1" dirty="0" smtClean="0"/>
              <a:t>Biogenic </a:t>
            </a:r>
            <a:r>
              <a:rPr lang="en-US" b="1" dirty="0" smtClean="0"/>
              <a:t>Fuel </a:t>
            </a:r>
            <a:r>
              <a:rPr lang="en-US" sz="2400" b="1" dirty="0" smtClean="0"/>
              <a:t>(electricity sector)</a:t>
            </a:r>
            <a:endParaRPr lang="en-US" sz="2400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65814" y="4017376"/>
            <a:ext cx="3870251" cy="264750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Change from 2014 to 2015:</a:t>
            </a:r>
          </a:p>
          <a:p>
            <a:pPr lvl="1"/>
            <a:r>
              <a:rPr lang="en-US" dirty="0" smtClean="0"/>
              <a:t>CT</a:t>
            </a:r>
          </a:p>
          <a:p>
            <a:pPr lvl="2"/>
            <a:r>
              <a:rPr lang="en-US" dirty="0" smtClean="0"/>
              <a:t>13% increase in biogenic emissions</a:t>
            </a:r>
          </a:p>
          <a:p>
            <a:pPr lvl="1"/>
            <a:r>
              <a:rPr lang="en-US" dirty="0" smtClean="0"/>
              <a:t>New England </a:t>
            </a:r>
          </a:p>
          <a:p>
            <a:pPr lvl="2"/>
            <a:r>
              <a:rPr lang="en-US" dirty="0" smtClean="0"/>
              <a:t>3% increase in total emissions</a:t>
            </a:r>
          </a:p>
          <a:p>
            <a:pPr lvl="2"/>
            <a:r>
              <a:rPr lang="en-US" dirty="0" smtClean="0"/>
              <a:t>7% increase in biogenic emissions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8" y="1114846"/>
            <a:ext cx="4443822" cy="2577011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188140" y="2093844"/>
            <a:ext cx="1122092" cy="167268"/>
          </a:xfrm>
          <a:prstGeom prst="roundRect">
            <a:avLst/>
          </a:prstGeom>
          <a:noFill/>
          <a:ln w="50800">
            <a:solidFill>
              <a:srgbClr val="00B050">
                <a:alpha val="4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520421"/>
              </p:ext>
            </p:extLst>
          </p:nvPr>
        </p:nvGraphicFramePr>
        <p:xfrm>
          <a:off x="4310232" y="4017376"/>
          <a:ext cx="4584700" cy="2438400"/>
        </p:xfrm>
        <a:graphic>
          <a:graphicData uri="http://schemas.openxmlformats.org/drawingml/2006/table">
            <a:tbl>
              <a:tblPr/>
              <a:tblGrid>
                <a:gridCol w="596487"/>
                <a:gridCol w="1104135"/>
                <a:gridCol w="1170764"/>
                <a:gridCol w="812238"/>
                <a:gridCol w="901076"/>
              </a:tblGrid>
              <a:tr h="50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New England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GHG Emissions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lbs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NE Load (MWh)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Emission Factor (lbs/MWh)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Non-biogenic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67,254,122,481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521.136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Biogenic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18,883,495,094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146.324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86,137,617,575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129,053,000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667.459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New England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GHG Emissions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lbs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NE Load (MWh)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Emission Factor (lbs/MWh)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Non-biogenic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68,408,567,248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531.305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Biogenic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20,297,526,756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157.515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88,706,094,004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128,912,000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688.820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68037" y="3428659"/>
            <a:ext cx="4015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 Regional Emission Factors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6904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206349"/>
              </p:ext>
            </p:extLst>
          </p:nvPr>
        </p:nvGraphicFramePr>
        <p:xfrm>
          <a:off x="-85725" y="0"/>
          <a:ext cx="9315450" cy="6467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5060" y="5638455"/>
            <a:ext cx="448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Wood has been dominate REC since 2008.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60" y="5959642"/>
            <a:ext cx="42742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Emission factors: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Wood: 207 CO2/MMBtu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MSW: 209 CO2/MMBtu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7447" y="6236641"/>
            <a:ext cx="461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Natural Gas: 117 CO2/MMBtu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Biomass: 115-209 CO2/MMBtu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5060" y="1169581"/>
            <a:ext cx="6549656" cy="308345"/>
          </a:xfrm>
          <a:prstGeom prst="roundRect">
            <a:avLst/>
          </a:prstGeom>
          <a:noFill/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675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6366396"/>
              </p:ext>
            </p:extLst>
          </p:nvPr>
        </p:nvGraphicFramePr>
        <p:xfrm>
          <a:off x="74428" y="457201"/>
          <a:ext cx="8899755" cy="5847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99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Imported Wood Fuel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2015, imported wood fuel generated 35,615,057 MMBtu of energy.  </a:t>
            </a:r>
          </a:p>
          <a:p>
            <a:pPr lvl="1"/>
            <a:r>
              <a:rPr lang="en-US" dirty="0" smtClean="0"/>
              <a:t>10% reduction =&gt; </a:t>
            </a:r>
            <a:r>
              <a:rPr lang="en-US" b="1" u="sng" dirty="0" smtClean="0"/>
              <a:t>CT</a:t>
            </a:r>
            <a:r>
              <a:rPr lang="en-US" dirty="0" smtClean="0"/>
              <a:t> biogenic emission factor decreases by </a:t>
            </a:r>
            <a:r>
              <a:rPr lang="en-US" dirty="0"/>
              <a:t>19 (</a:t>
            </a:r>
            <a:r>
              <a:rPr lang="en-US" dirty="0" err="1"/>
              <a:t>lb</a:t>
            </a:r>
            <a:r>
              <a:rPr lang="en-US" dirty="0"/>
              <a:t>/MWh).</a:t>
            </a:r>
            <a:endParaRPr lang="en-US" dirty="0" smtClean="0"/>
          </a:p>
          <a:p>
            <a:pPr lvl="1"/>
            <a:r>
              <a:rPr lang="en-US" dirty="0" smtClean="0"/>
              <a:t>10% reduction =&gt; </a:t>
            </a:r>
            <a:r>
              <a:rPr lang="en-US" u="sng" dirty="0" smtClean="0"/>
              <a:t>NE regional </a:t>
            </a:r>
            <a:r>
              <a:rPr lang="en-US" dirty="0" smtClean="0"/>
              <a:t>emission factor decreases by 5 </a:t>
            </a:r>
            <a:r>
              <a:rPr lang="en-US" dirty="0"/>
              <a:t>(</a:t>
            </a:r>
            <a:r>
              <a:rPr lang="en-US" dirty="0" err="1"/>
              <a:t>lb</a:t>
            </a:r>
            <a:r>
              <a:rPr lang="en-US" dirty="0"/>
              <a:t>/MWh).</a:t>
            </a:r>
            <a:endParaRPr lang="en-US" dirty="0" smtClean="0"/>
          </a:p>
          <a:p>
            <a:pPr lvl="1"/>
            <a:r>
              <a:rPr lang="en-US" dirty="0" smtClean="0"/>
              <a:t>20% reduction =&gt; </a:t>
            </a:r>
            <a:r>
              <a:rPr lang="en-US" u="sng" dirty="0" smtClean="0"/>
              <a:t>NE regional </a:t>
            </a:r>
            <a:r>
              <a:rPr lang="en-US" dirty="0" smtClean="0"/>
              <a:t>emission factor decreases by 11 </a:t>
            </a:r>
            <a:r>
              <a:rPr lang="en-US" dirty="0"/>
              <a:t>(</a:t>
            </a:r>
            <a:r>
              <a:rPr lang="en-US" dirty="0" err="1"/>
              <a:t>lb</a:t>
            </a:r>
            <a:r>
              <a:rPr lang="en-US" dirty="0"/>
              <a:t>/MWh).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497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6687603"/>
              </p:ext>
            </p:extLst>
          </p:nvPr>
        </p:nvGraphicFramePr>
        <p:xfrm>
          <a:off x="454314" y="1669311"/>
          <a:ext cx="8235371" cy="4947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Straight Arrow Connector 2"/>
          <p:cNvCxnSpPr/>
          <p:nvPr/>
        </p:nvCxnSpPr>
        <p:spPr>
          <a:xfrm flipH="1" flipV="1">
            <a:off x="7187610" y="5855089"/>
            <a:ext cx="637952" cy="10631"/>
          </a:xfrm>
          <a:prstGeom prst="straightConnector1">
            <a:avLst/>
          </a:prstGeom>
          <a:ln w="730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28649" y="20661"/>
            <a:ext cx="7886700" cy="907716"/>
          </a:xfrm>
        </p:spPr>
        <p:txBody>
          <a:bodyPr/>
          <a:lstStyle/>
          <a:p>
            <a:r>
              <a:rPr lang="en-US" dirty="0" smtClean="0"/>
              <a:t>New England 2015 Winter (JFM)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628650" y="773555"/>
            <a:ext cx="7886700" cy="4351338"/>
          </a:xfrm>
        </p:spPr>
        <p:txBody>
          <a:bodyPr/>
          <a:lstStyle/>
          <a:p>
            <a:r>
              <a:rPr lang="en-US" sz="2400" dirty="0"/>
              <a:t>2015 was the coldest January-March on record, particularly February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321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793590"/>
              </p:ext>
            </p:extLst>
          </p:nvPr>
        </p:nvGraphicFramePr>
        <p:xfrm>
          <a:off x="339300" y="159489"/>
          <a:ext cx="8465399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9"/>
          <p:cNvSpPr>
            <a:spLocks noGrp="1"/>
          </p:cNvSpPr>
          <p:nvPr>
            <p:ph idx="4294967295"/>
          </p:nvPr>
        </p:nvSpPr>
        <p:spPr>
          <a:xfrm>
            <a:off x="297712" y="1426535"/>
            <a:ext cx="8229600" cy="3733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Add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624673"/>
              </p:ext>
            </p:extLst>
          </p:nvPr>
        </p:nvGraphicFramePr>
        <p:xfrm>
          <a:off x="4140111" y="1142029"/>
          <a:ext cx="4584700" cy="3752850"/>
        </p:xfrm>
        <a:graphic>
          <a:graphicData uri="http://schemas.openxmlformats.org/drawingml/2006/table">
            <a:tbl>
              <a:tblPr/>
              <a:tblGrid>
                <a:gridCol w="596487"/>
                <a:gridCol w="1104135"/>
                <a:gridCol w="1170764"/>
                <a:gridCol w="812238"/>
                <a:gridCol w="901076"/>
              </a:tblGrid>
              <a:tr h="50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New England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GHG Emissions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lbs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NE Load (MWh)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Emission Factor (lbs/MWh)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Non-biogenic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67,254,122,481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521.136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Biogenic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18,883,495,094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146.324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86,137,617,575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129,053,000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667.459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New England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GHG Emissions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lbs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NE Load (MWh)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Emission Factor (lbs/MWh)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Non-biogenic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68,408,567,248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531.305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Biogenic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20,297,526,756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157.515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88,706,094,004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128,912,000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688.820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New England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GHG Emissions (lbs)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NE Load (MWh)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Emission Factor (lbs/MWh)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Non-biogenic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62,681,258,047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496.002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Biogenic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20,107,314,085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159.111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82,788,572,132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126,373,000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655.113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51282"/>
              </p:ext>
            </p:extLst>
          </p:nvPr>
        </p:nvGraphicFramePr>
        <p:xfrm>
          <a:off x="265038" y="169234"/>
          <a:ext cx="8687576" cy="4774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1401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9183" y="-46494"/>
            <a:ext cx="8229600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5257" y="2061029"/>
            <a:ext cx="78812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Enter Name</a:t>
            </a:r>
          </a:p>
          <a:p>
            <a:r>
              <a:rPr lang="en-US" sz="3600" dirty="0" smtClean="0"/>
              <a:t>Enter Title</a:t>
            </a:r>
          </a:p>
          <a:p>
            <a:r>
              <a:rPr lang="en-US" sz="3600" dirty="0" smtClean="0"/>
              <a:t>Enter Email</a:t>
            </a:r>
          </a:p>
          <a:p>
            <a:r>
              <a:rPr lang="en-US" sz="3600" dirty="0" smtClean="0"/>
              <a:t>Enter Phone</a:t>
            </a:r>
          </a:p>
          <a:p>
            <a:r>
              <a:rPr lang="en-US" sz="3600" dirty="0" smtClean="0"/>
              <a:t>Enter Web site if desired</a:t>
            </a:r>
            <a:endParaRPr lang="en-US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1654444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2015 Connecticut GHG Inventory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5102" y="4445433"/>
            <a:ext cx="29769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Enter Date</a:t>
            </a:r>
          </a:p>
          <a:p>
            <a:r>
              <a:rPr lang="en-US" sz="2200" dirty="0" smtClean="0">
                <a:solidFill>
                  <a:schemeClr val="bg1"/>
                </a:solidFill>
              </a:rPr>
              <a:t>Cary Lynch</a:t>
            </a:r>
          </a:p>
          <a:p>
            <a:r>
              <a:rPr lang="en-US" sz="2200" dirty="0" smtClean="0">
                <a:solidFill>
                  <a:schemeClr val="bg1"/>
                </a:solidFill>
              </a:rPr>
              <a:t>Enter Event / Location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Provide </a:t>
            </a:r>
            <a:r>
              <a:rPr lang="en-US" dirty="0"/>
              <a:t>an overview of </a:t>
            </a:r>
            <a:r>
              <a:rPr lang="en-US" dirty="0" smtClean="0"/>
              <a:t>CT’s GHG emissions </a:t>
            </a:r>
            <a:r>
              <a:rPr lang="en-US" dirty="0"/>
              <a:t>from </a:t>
            </a:r>
            <a:r>
              <a:rPr lang="en-US" dirty="0" smtClean="0"/>
              <a:t>1990-2015</a:t>
            </a:r>
            <a:r>
              <a:rPr lang="en-US" dirty="0"/>
              <a:t>, the most recent year for which full data are available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The </a:t>
            </a:r>
            <a:r>
              <a:rPr lang="en-US" dirty="0"/>
              <a:t>statewide GHG emission inventory is an important tool for tracking Connecticut’s progress toward the goals set by </a:t>
            </a:r>
            <a:r>
              <a:rPr lang="en-US" dirty="0" smtClean="0"/>
              <a:t>PA-08-98. 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argets </a:t>
            </a:r>
            <a:r>
              <a:rPr lang="en-US" dirty="0"/>
              <a:t>of reducing GHG </a:t>
            </a:r>
            <a:r>
              <a:rPr lang="en-US" dirty="0" smtClean="0"/>
              <a:t>emissions:</a:t>
            </a:r>
          </a:p>
          <a:p>
            <a:pPr lvl="1"/>
            <a:r>
              <a:rPr lang="en-US" dirty="0" smtClean="0"/>
              <a:t>10% </a:t>
            </a:r>
            <a:r>
              <a:rPr lang="en-US" dirty="0"/>
              <a:t>below 1990 levels by 2020 </a:t>
            </a:r>
            <a:endParaRPr lang="en-US" dirty="0" smtClean="0"/>
          </a:p>
          <a:p>
            <a:pPr lvl="1"/>
            <a:r>
              <a:rPr lang="en-US" dirty="0" smtClean="0"/>
              <a:t>45% below 2001 levels by 2030</a:t>
            </a:r>
          </a:p>
          <a:p>
            <a:pPr lvl="1"/>
            <a:r>
              <a:rPr lang="en-US" dirty="0" smtClean="0"/>
              <a:t>80% below </a:t>
            </a:r>
            <a:r>
              <a:rPr lang="en-US" dirty="0"/>
              <a:t>2001 levels by </a:t>
            </a:r>
            <a:r>
              <a:rPr lang="en-US" dirty="0" smtClean="0"/>
              <a:t>2050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45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Data/Methods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Heavily based on </a:t>
            </a:r>
            <a:r>
              <a:rPr lang="en-US" dirty="0"/>
              <a:t>the U.S. Environmental Protection Agency’s State Inventory Tool (SIT</a:t>
            </a:r>
            <a:r>
              <a:rPr lang="en-US" dirty="0" smtClean="0"/>
              <a:t>).</a:t>
            </a:r>
          </a:p>
          <a:p>
            <a:pPr lvl="1"/>
            <a:r>
              <a:rPr lang="en-US" dirty="0"/>
              <a:t>tool calculates sector-by-sector GHG emissions based on numerous state-level data </a:t>
            </a:r>
            <a:r>
              <a:rPr lang="en-US" dirty="0" smtClean="0"/>
              <a:t>sets</a:t>
            </a:r>
          </a:p>
          <a:p>
            <a:r>
              <a:rPr lang="en-US" dirty="0" smtClean="0"/>
              <a:t>Default data is used most sectors, exceptions are:</a:t>
            </a:r>
          </a:p>
          <a:p>
            <a:pPr lvl="1"/>
            <a:r>
              <a:rPr lang="en-US" dirty="0" smtClean="0"/>
              <a:t>solid-waste data from the DEEP municipal waste program</a:t>
            </a:r>
          </a:p>
          <a:p>
            <a:pPr lvl="1"/>
            <a:r>
              <a:rPr lang="en-US" dirty="0" smtClean="0"/>
              <a:t>LULC and forestry default data not used =&gt; unreliable, questionable</a:t>
            </a:r>
          </a:p>
          <a:p>
            <a:pPr lvl="1"/>
            <a:r>
              <a:rPr lang="en-US" dirty="0"/>
              <a:t>consumption </a:t>
            </a:r>
            <a:r>
              <a:rPr lang="en-US" dirty="0" smtClean="0"/>
              <a:t>based </a:t>
            </a:r>
            <a:r>
              <a:rPr lang="en-US" dirty="0"/>
              <a:t>accounting </a:t>
            </a:r>
            <a:r>
              <a:rPr lang="en-US" dirty="0" smtClean="0"/>
              <a:t>for </a:t>
            </a:r>
            <a:r>
              <a:rPr lang="en-US" dirty="0"/>
              <a:t>the electricity </a:t>
            </a:r>
            <a:r>
              <a:rPr lang="en-US" dirty="0" smtClean="0"/>
              <a:t>sector based on MA DEP SGIT appendix Q-S methodology</a:t>
            </a:r>
          </a:p>
          <a:p>
            <a:r>
              <a:rPr lang="en-US" dirty="0" smtClean="0"/>
              <a:t>National statistics and state data are used when appropriate from EIA and federal sources</a:t>
            </a:r>
          </a:p>
          <a:p>
            <a:r>
              <a:rPr lang="en-US" dirty="0" smtClean="0"/>
              <a:t>State demographic &amp; transportation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49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 title="CT GHG emissions (total and 3 largest sectors), 1990-20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5249101"/>
              </p:ext>
            </p:extLst>
          </p:nvPr>
        </p:nvGraphicFramePr>
        <p:xfrm>
          <a:off x="270485" y="276448"/>
          <a:ext cx="8603030" cy="5415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89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 title="CT GHG emissions (total and 3 largest sectors), 1990-20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9820734"/>
              </p:ext>
            </p:extLst>
          </p:nvPr>
        </p:nvGraphicFramePr>
        <p:xfrm>
          <a:off x="108725" y="478465"/>
          <a:ext cx="8924241" cy="5338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1"/>
          <p:cNvSpPr txBox="1"/>
          <p:nvPr/>
        </p:nvSpPr>
        <p:spPr>
          <a:xfrm>
            <a:off x="4449725" y="3345299"/>
            <a:ext cx="797442" cy="35878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000000"/>
                </a:solidFill>
              </a:rPr>
              <a:t>2004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4486939" y="1373700"/>
            <a:ext cx="797442" cy="35878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000000"/>
                </a:solidFill>
              </a:rPr>
              <a:t>2004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12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0778255"/>
              </p:ext>
            </p:extLst>
          </p:nvPr>
        </p:nvGraphicFramePr>
        <p:xfrm>
          <a:off x="138223" y="85049"/>
          <a:ext cx="8803758" cy="4986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6943060" y="2222200"/>
            <a:ext cx="2" cy="356190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40242" y="5071731"/>
            <a:ext cx="8803758" cy="27269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Transportation emissions static since 2012.</a:t>
            </a:r>
          </a:p>
          <a:p>
            <a:pPr lvl="1"/>
            <a:r>
              <a:rPr lang="en-US" sz="1600" dirty="0" smtClean="0"/>
              <a:t>Peak in 2004</a:t>
            </a:r>
          </a:p>
          <a:p>
            <a:r>
              <a:rPr lang="en-US" sz="1800" dirty="0" smtClean="0"/>
              <a:t>2015 VMT up since 2014 by 5%, +25% since 1990.</a:t>
            </a:r>
          </a:p>
          <a:p>
            <a:pPr lvl="1"/>
            <a:r>
              <a:rPr lang="en-US" sz="1600" dirty="0" smtClean="0"/>
              <a:t>2015 highest since 2007</a:t>
            </a:r>
          </a:p>
          <a:p>
            <a:pPr lvl="1"/>
            <a:r>
              <a:rPr lang="en-US" sz="1600" dirty="0" smtClean="0"/>
              <a:t>2016 estimate ~31,987 million (-2% from 2015)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2237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7419" y="5018438"/>
            <a:ext cx="8701762" cy="1715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1" dirty="0"/>
              <a:t>Demographics: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/>
              <a:t>2015 CT median age = 37.2 </a:t>
            </a:r>
            <a:r>
              <a:rPr lang="en-US" sz="1400" dirty="0" err="1"/>
              <a:t>yrs</a:t>
            </a:r>
            <a:endParaRPr lang="en-US" sz="140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/>
              <a:t>-7% change in 2015 GHG </a:t>
            </a:r>
            <a:r>
              <a:rPr lang="en-US" sz="1400" dirty="0" err="1"/>
              <a:t>lbs</a:t>
            </a:r>
            <a:r>
              <a:rPr lang="en-US" sz="1400" dirty="0"/>
              <a:t>/capita from 1990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1" dirty="0"/>
              <a:t>GDP: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/>
              <a:t>Post-2008 recession, GDP growth has been small (&lt;2% /</a:t>
            </a:r>
            <a:r>
              <a:rPr lang="en-US" sz="1400" dirty="0" err="1"/>
              <a:t>yr</a:t>
            </a:r>
            <a:r>
              <a:rPr lang="en-US" sz="1400" dirty="0"/>
              <a:t> from previous year)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/>
              <a:t>-60% change in 2015 GHG </a:t>
            </a:r>
            <a:r>
              <a:rPr lang="en-US" sz="1400" dirty="0" err="1"/>
              <a:t>lbs</a:t>
            </a:r>
            <a:r>
              <a:rPr lang="en-US" sz="1400" dirty="0"/>
              <a:t>/GDP from 1990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7293440"/>
              </p:ext>
            </p:extLst>
          </p:nvPr>
        </p:nvGraphicFramePr>
        <p:xfrm>
          <a:off x="697419" y="140439"/>
          <a:ext cx="7934325" cy="487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/>
          <p:cNvCxnSpPr/>
          <p:nvPr/>
        </p:nvCxnSpPr>
        <p:spPr>
          <a:xfrm flipV="1">
            <a:off x="6912109" y="882503"/>
            <a:ext cx="84114" cy="467832"/>
          </a:xfrm>
          <a:prstGeom prst="line">
            <a:avLst/>
          </a:prstGeom>
          <a:ln w="47625"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12109" y="605503"/>
            <a:ext cx="9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2015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25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66014"/>
            <a:ext cx="7886700" cy="994172"/>
          </a:xfrm>
        </p:spPr>
        <p:txBody>
          <a:bodyPr/>
          <a:lstStyle/>
          <a:p>
            <a:r>
              <a:rPr lang="en-US" b="1" dirty="0" smtClean="0"/>
              <a:t>2015 Electricity </a:t>
            </a:r>
            <a:r>
              <a:rPr lang="en-US" b="1" dirty="0" smtClean="0"/>
              <a:t>Sector Emissions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34925" y="1132594"/>
            <a:ext cx="8474149" cy="532136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CT energy sector electricity consumption &amp; generation were higher than in 2014:</a:t>
            </a:r>
          </a:p>
          <a:p>
            <a:pPr lvl="1"/>
            <a:r>
              <a:rPr lang="en-US" dirty="0" smtClean="0"/>
              <a:t>From EIA: 2015 generation was 7% higher than 2014</a:t>
            </a:r>
          </a:p>
          <a:p>
            <a:pPr lvl="1"/>
            <a:r>
              <a:rPr lang="en-US" dirty="0" smtClean="0"/>
              <a:t>From MA DEP: 2015 consumption was 4% higher</a:t>
            </a:r>
          </a:p>
          <a:p>
            <a:r>
              <a:rPr lang="en-US" dirty="0" smtClean="0"/>
              <a:t>CT also exported MUCH more energy (includes energy used for pumping/storage)</a:t>
            </a:r>
          </a:p>
          <a:p>
            <a:pPr lvl="1"/>
            <a:r>
              <a:rPr lang="en-US" dirty="0" smtClean="0"/>
              <a:t>Many REC </a:t>
            </a:r>
            <a:r>
              <a:rPr lang="en-US" u="sng" dirty="0" smtClean="0"/>
              <a:t>imports</a:t>
            </a:r>
            <a:r>
              <a:rPr lang="en-US" dirty="0" smtClean="0"/>
              <a:t> were from biogenic sources, primarily </a:t>
            </a:r>
            <a:r>
              <a:rPr lang="en-US" dirty="0" smtClean="0"/>
              <a:t>wood (31%) &amp; biomass (13%)</a:t>
            </a:r>
            <a:endParaRPr lang="en-US" dirty="0" smtClean="0"/>
          </a:p>
          <a:p>
            <a:pPr lvl="1"/>
            <a:r>
              <a:rPr lang="en-US" dirty="0" smtClean="0"/>
              <a:t>Consumed energy sources were also more GHG intensive</a:t>
            </a:r>
          </a:p>
          <a:p>
            <a:r>
              <a:rPr lang="en-US" dirty="0" smtClean="0"/>
              <a:t>Shutdown </a:t>
            </a:r>
            <a:r>
              <a:rPr lang="en-US" dirty="0"/>
              <a:t>of the 620-MW Vermont Yankee Nuclear power plant in December 2014?  </a:t>
            </a:r>
            <a:endParaRPr lang="en-US" dirty="0" smtClean="0"/>
          </a:p>
          <a:p>
            <a:pPr lvl="1"/>
            <a:r>
              <a:rPr lang="en-US" dirty="0" smtClean="0"/>
              <a:t>For </a:t>
            </a:r>
            <a:r>
              <a:rPr lang="en-US" dirty="0"/>
              <a:t>the ISO-NE region, the % of energy supplied from nuclear sources dropped by 4% from 2014 to 2015.  </a:t>
            </a:r>
            <a:endParaRPr lang="en-US" dirty="0" smtClean="0"/>
          </a:p>
          <a:p>
            <a:r>
              <a:rPr lang="en-US" dirty="0" smtClean="0"/>
              <a:t>Regional emission factor:</a:t>
            </a:r>
          </a:p>
          <a:p>
            <a:pPr lvl="1"/>
            <a:r>
              <a:rPr lang="en-US" dirty="0" smtClean="0"/>
              <a:t>across </a:t>
            </a:r>
            <a:r>
              <a:rPr lang="en-US" dirty="0"/>
              <a:t>the ISO-NE region </a:t>
            </a:r>
            <a:r>
              <a:rPr lang="en-US" dirty="0" smtClean="0"/>
              <a:t>2015 was </a:t>
            </a:r>
            <a:r>
              <a:rPr lang="en-US" b="1" u="sng" dirty="0" smtClean="0"/>
              <a:t>brutally </a:t>
            </a:r>
            <a:r>
              <a:rPr lang="en-US" b="1" u="sng" dirty="0" smtClean="0"/>
              <a:t>cold</a:t>
            </a:r>
            <a:r>
              <a:rPr lang="en-US" dirty="0" smtClean="0"/>
              <a:t> (14 degrees F below average), </a:t>
            </a:r>
            <a:r>
              <a:rPr lang="en-US" dirty="0" smtClean="0"/>
              <a:t>more energy was used &amp; generated.</a:t>
            </a:r>
          </a:p>
          <a:p>
            <a:pPr lvl="1"/>
            <a:r>
              <a:rPr lang="en-US" dirty="0" smtClean="0"/>
              <a:t>Larger percentage of ISO-NE energy mix was from higher emission fuels.</a:t>
            </a:r>
          </a:p>
          <a:p>
            <a:pPr lvl="2"/>
            <a:r>
              <a:rPr lang="en-US" dirty="0" smtClean="0"/>
              <a:t>2015 Regional </a:t>
            </a:r>
            <a:r>
              <a:rPr lang="en-US" dirty="0" smtClean="0"/>
              <a:t>emission factor </a:t>
            </a:r>
            <a:r>
              <a:rPr lang="en-US" dirty="0" smtClean="0"/>
              <a:t>was 3% </a:t>
            </a:r>
            <a:r>
              <a:rPr lang="en-US" dirty="0" smtClean="0"/>
              <a:t>higher than </a:t>
            </a:r>
            <a:r>
              <a:rPr lang="en-US" dirty="0" smtClean="0"/>
              <a:t>2014.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0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theme">
  <a:themeElements>
    <a:clrScheme name="Transformation Blue Theme">
      <a:dk1>
        <a:srgbClr val="FFFFFF"/>
      </a:dk1>
      <a:lt1>
        <a:srgbClr val="002A7E"/>
      </a:lt1>
      <a:dk2>
        <a:srgbClr val="3D6B9D"/>
      </a:dk2>
      <a:lt2>
        <a:srgbClr val="D4E1EE"/>
      </a:lt2>
      <a:accent1>
        <a:srgbClr val="FEFDDB"/>
      </a:accent1>
      <a:accent2>
        <a:srgbClr val="FFFF9F"/>
      </a:accent2>
      <a:accent3>
        <a:srgbClr val="C5DDDA"/>
      </a:accent3>
      <a:accent4>
        <a:srgbClr val="6CA8A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Fresh">
      <a:fillStyleLst>
        <a:solidFill>
          <a:schemeClr val="phClr"/>
        </a:solidFill>
        <a:solidFill>
          <a:schemeClr val="phClr">
            <a:tint val="70000"/>
            <a:satMod val="115000"/>
          </a:schemeClr>
        </a:solidFill>
        <a:solidFill>
          <a:schemeClr val="phClr">
            <a:shade val="80000"/>
            <a:satMod val="115000"/>
          </a:schemeClr>
        </a:solid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50800" cap="flat" cmpd="sng" algn="ctr">
          <a:solidFill>
            <a:schemeClr val="phClr"/>
          </a:solidFill>
          <a:prstDash val="solid"/>
          <a:miter/>
        </a:ln>
        <a:ln w="76200" cap="flat" cmpd="thickThin" algn="ctr">
          <a:solidFill>
            <a:schemeClr val="phClr">
              <a:alpha val="80000"/>
            </a:schemeClr>
          </a:solidFill>
          <a:prstDash val="solid"/>
          <a:miter/>
        </a:ln>
      </a:lnStyleLst>
      <a:effectStyleLst>
        <a:effectStyle>
          <a:effectLst/>
        </a:effectStyle>
        <a:effectStyle>
          <a:effectLst>
            <a:outerShdw blurRad="63500" sx="101000" sy="101000" rotWithShape="0">
              <a:srgbClr val="FFFFFF">
                <a:alpha val="50000"/>
              </a:srgbClr>
            </a:outerShdw>
          </a:effectLst>
        </a:effectStyle>
        <a:effectStyle>
          <a:effectLst>
            <a:innerShdw blurRad="101600">
              <a:srgbClr val="FFFFFF">
                <a:alpha val="75000"/>
              </a:srgbClr>
            </a:innerShdw>
            <a:outerShdw blurRad="63500" sx="101000" sy="101000" rotWithShape="0">
              <a:srgbClr val="FFFFFF">
                <a:alpha val="50000"/>
              </a:srgbClr>
            </a:outerShdw>
            <a:reflection blurRad="12700" stA="30000" endPos="35000" dist="38100" dir="5400000" sy="-100000" rotWithShape="0"/>
          </a:effectLst>
          <a:scene3d>
            <a:camera prst="orthographicFront">
              <a:rot lat="0" lon="0" rev="0"/>
            </a:camera>
            <a:lightRig rig="balanced" dir="t">
              <a:rot lat="0" lon="0" rev="30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Blue Sky theme</Template>
  <TotalTime>723</TotalTime>
  <Words>1079</Words>
  <Application>Microsoft Office PowerPoint</Application>
  <PresentationFormat>On-screen Show (4:3)</PresentationFormat>
  <Paragraphs>289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Berkeley-Medium</vt:lpstr>
      <vt:lpstr>Calibri</vt:lpstr>
      <vt:lpstr>Blue theme</vt:lpstr>
      <vt:lpstr>PowerPoint Presentation</vt:lpstr>
      <vt:lpstr>2015 Connecticut GHG Inventory</vt:lpstr>
      <vt:lpstr>Goal</vt:lpstr>
      <vt:lpstr>Data/Methods</vt:lpstr>
      <vt:lpstr>PowerPoint Presentation</vt:lpstr>
      <vt:lpstr>PowerPoint Presentation</vt:lpstr>
      <vt:lpstr>PowerPoint Presentation</vt:lpstr>
      <vt:lpstr>PowerPoint Presentation</vt:lpstr>
      <vt:lpstr>2015 Electricity Sector Emissions</vt:lpstr>
      <vt:lpstr>PowerPoint Presentation</vt:lpstr>
      <vt:lpstr>Biogenic Fuel (electricity sector)</vt:lpstr>
      <vt:lpstr>PowerPoint Presentation</vt:lpstr>
      <vt:lpstr>PowerPoint Presentation</vt:lpstr>
      <vt:lpstr>Imported Wood Fuel</vt:lpstr>
      <vt:lpstr>New England 2015 Winter (JFM)</vt:lpstr>
      <vt:lpstr>PowerPoint Presentation</vt:lpstr>
      <vt:lpstr>PowerPoint Presentation</vt:lpstr>
      <vt:lpstr>PowerPoint Presentation</vt:lpstr>
      <vt:lpstr>Questions?</vt:lpstr>
    </vt:vector>
  </TitlesOfParts>
  <Company>Connecticut DEEP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Cary Lynch</dc:creator>
  <cp:lastModifiedBy>Cary Lynch</cp:lastModifiedBy>
  <cp:revision>29</cp:revision>
  <dcterms:created xsi:type="dcterms:W3CDTF">2018-09-19T12:42:24Z</dcterms:created>
  <dcterms:modified xsi:type="dcterms:W3CDTF">2018-09-20T20:24:13Z</dcterms:modified>
</cp:coreProperties>
</file>